
<file path=[Content_Types].xml><?xml version="1.0" encoding="utf-8"?>
<Types xmlns="http://schemas.openxmlformats.org/package/2006/content-types">
  <Default Extension="emf" ContentType="image/x-emf"/>
  <Default Extension="jpg" ContentType="image/jp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0D2F51-B899-4DE7-A16F-3DF0AB5F6B82}" v="9" dt="2026-03-23T09:44:02.54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60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ce Tanguy - Cabinet TANGUY" userId="135f5b1f-2740-4994-9160-0aefaa3d87fd" providerId="ADAL" clId="{C1A1DCFC-BCF8-47B6-AF48-282E88ECB8C3}"/>
    <pc:docChg chg="undo custSel modSld">
      <pc:chgData name="Laurence Tanguy - Cabinet TANGUY" userId="135f5b1f-2740-4994-9160-0aefaa3d87fd" providerId="ADAL" clId="{C1A1DCFC-BCF8-47B6-AF48-282E88ECB8C3}" dt="2026-03-23T10:42:39.841" v="6" actId="1076"/>
      <pc:docMkLst>
        <pc:docMk/>
      </pc:docMkLst>
      <pc:sldChg chg="addSp delSp modSp mod">
        <pc:chgData name="Laurence Tanguy - Cabinet TANGUY" userId="135f5b1f-2740-4994-9160-0aefaa3d87fd" providerId="ADAL" clId="{C1A1DCFC-BCF8-47B6-AF48-282E88ECB8C3}" dt="2026-03-23T10:42:39.841" v="6" actId="1076"/>
        <pc:sldMkLst>
          <pc:docMk/>
          <pc:sldMk cId="0" sldId="257"/>
        </pc:sldMkLst>
        <pc:graphicFrameChg chg="del mod">
          <ac:chgData name="Laurence Tanguy - Cabinet TANGUY" userId="135f5b1f-2740-4994-9160-0aefaa3d87fd" providerId="ADAL" clId="{C1A1DCFC-BCF8-47B6-AF48-282E88ECB8C3}" dt="2026-03-23T10:42:36.734" v="5" actId="478"/>
          <ac:graphicFrameMkLst>
            <pc:docMk/>
            <pc:sldMk cId="0" sldId="257"/>
            <ac:graphicFrameMk id="33" creationId="{225C69FA-2B9B-1096-7792-65953229DBAC}"/>
          </ac:graphicFrameMkLst>
        </pc:graphicFrameChg>
        <pc:graphicFrameChg chg="add del mod">
          <ac:chgData name="Laurence Tanguy - Cabinet TANGUY" userId="135f5b1f-2740-4994-9160-0aefaa3d87fd" providerId="ADAL" clId="{C1A1DCFC-BCF8-47B6-AF48-282E88ECB8C3}" dt="2026-03-23T10:42:39.841" v="6" actId="1076"/>
          <ac:graphicFrameMkLst>
            <pc:docMk/>
            <pc:sldMk cId="0" sldId="257"/>
            <ac:graphicFrameMk id="34" creationId="{E2EFE730-06EC-5AE6-FAAE-18B11E8B3401}"/>
          </ac:graphicFrameMkLst>
        </pc:graphicFrameChg>
      </pc:sldChg>
    </pc:docChg>
  </pc:docChgLst>
  <pc:docChgLst>
    <pc:chgData name="Xavier Tanguy - Cabinet TANGUY" userId="9f2ed8b4-8708-419b-a697-42310f43b81f" providerId="ADAL" clId="{1C5400F6-AD95-4C96-951E-8F020CF2CD25}"/>
    <pc:docChg chg="custSel addSld modSld">
      <pc:chgData name="Xavier Tanguy - Cabinet TANGUY" userId="9f2ed8b4-8708-419b-a697-42310f43b81f" providerId="ADAL" clId="{1C5400F6-AD95-4C96-951E-8F020CF2CD25}" dt="2026-03-23T09:44:33.597" v="331" actId="27918"/>
      <pc:docMkLst>
        <pc:docMk/>
      </pc:docMkLst>
      <pc:sldChg chg="modSp mod">
        <pc:chgData name="Xavier Tanguy - Cabinet TANGUY" userId="9f2ed8b4-8708-419b-a697-42310f43b81f" providerId="ADAL" clId="{1C5400F6-AD95-4C96-951E-8F020CF2CD25}" dt="2026-03-23T09:27:58.037" v="1" actId="20577"/>
        <pc:sldMkLst>
          <pc:docMk/>
          <pc:sldMk cId="0" sldId="256"/>
        </pc:sldMkLst>
        <pc:spChg chg="mod">
          <ac:chgData name="Xavier Tanguy - Cabinet TANGUY" userId="9f2ed8b4-8708-419b-a697-42310f43b81f" providerId="ADAL" clId="{1C5400F6-AD95-4C96-951E-8F020CF2CD25}" dt="2026-03-23T09:27:58.037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 mod">
        <pc:chgData name="Xavier Tanguy - Cabinet TANGUY" userId="9f2ed8b4-8708-419b-a697-42310f43b81f" providerId="ADAL" clId="{1C5400F6-AD95-4C96-951E-8F020CF2CD25}" dt="2026-03-23T09:44:32.014" v="330" actId="20577"/>
        <pc:sldMkLst>
          <pc:docMk/>
          <pc:sldMk cId="0" sldId="257"/>
        </pc:sldMkLst>
        <pc:spChg chg="mod">
          <ac:chgData name="Xavier Tanguy - Cabinet TANGUY" userId="9f2ed8b4-8708-419b-a697-42310f43b81f" providerId="ADAL" clId="{1C5400F6-AD95-4C96-951E-8F020CF2CD25}" dt="2026-03-23T09:44:32.014" v="330" actId="20577"/>
          <ac:spMkLst>
            <pc:docMk/>
            <pc:sldMk cId="0" sldId="257"/>
            <ac:spMk id="31" creationId="{00000000-0000-0000-0000-000000000000}"/>
          </ac:spMkLst>
        </pc:spChg>
        <pc:grpChg chg="del">
          <ac:chgData name="Xavier Tanguy - Cabinet TANGUY" userId="9f2ed8b4-8708-419b-a697-42310f43b81f" providerId="ADAL" clId="{1C5400F6-AD95-4C96-951E-8F020CF2CD25}" dt="2026-03-23T09:43:44.150" v="279" actId="478"/>
          <ac:grpSpMkLst>
            <pc:docMk/>
            <pc:sldMk cId="0" sldId="257"/>
            <ac:grpSpMk id="5" creationId="{00000000-0000-0000-0000-000000000000}"/>
          </ac:grpSpMkLst>
        </pc:grpChg>
        <pc:grpChg chg="del">
          <ac:chgData name="Xavier Tanguy - Cabinet TANGUY" userId="9f2ed8b4-8708-419b-a697-42310f43b81f" providerId="ADAL" clId="{1C5400F6-AD95-4C96-951E-8F020CF2CD25}" dt="2026-03-23T09:44:09.406" v="285" actId="478"/>
          <ac:grpSpMkLst>
            <pc:docMk/>
            <pc:sldMk cId="0" sldId="257"/>
            <ac:grpSpMk id="13" creationId="{00000000-0000-0000-0000-000000000000}"/>
          </ac:grpSpMkLst>
        </pc:grpChg>
        <pc:graphicFrameChg chg="del">
          <ac:chgData name="Xavier Tanguy - Cabinet TANGUY" userId="9f2ed8b4-8708-419b-a697-42310f43b81f" providerId="ADAL" clId="{1C5400F6-AD95-4C96-951E-8F020CF2CD25}" dt="2026-03-23T09:43:39.514" v="277" actId="478"/>
          <ac:graphicFrameMkLst>
            <pc:docMk/>
            <pc:sldMk cId="0" sldId="257"/>
            <ac:graphicFrameMk id="12" creationId="{00000000-0000-0000-0000-000000000000}"/>
          </ac:graphicFrameMkLst>
        </pc:graphicFrameChg>
        <pc:graphicFrameChg chg="del">
          <ac:chgData name="Xavier Tanguy - Cabinet TANGUY" userId="9f2ed8b4-8708-419b-a697-42310f43b81f" providerId="ADAL" clId="{1C5400F6-AD95-4C96-951E-8F020CF2CD25}" dt="2026-03-23T09:43:41.431" v="278" actId="478"/>
          <ac:graphicFrameMkLst>
            <pc:docMk/>
            <pc:sldMk cId="0" sldId="257"/>
            <ac:graphicFrameMk id="16" creationId="{00000000-0000-0000-0000-000000000000}"/>
          </ac:graphicFrameMkLst>
        </pc:graphicFrameChg>
        <pc:graphicFrameChg chg="add del mod">
          <ac:chgData name="Xavier Tanguy - Cabinet TANGUY" userId="9f2ed8b4-8708-419b-a697-42310f43b81f" providerId="ADAL" clId="{1C5400F6-AD95-4C96-951E-8F020CF2CD25}" dt="2026-03-23T09:44:01.247" v="282" actId="478"/>
          <ac:graphicFrameMkLst>
            <pc:docMk/>
            <pc:sldMk cId="0" sldId="257"/>
            <ac:graphicFrameMk id="33" creationId="{225C69FA-2B9B-1096-7792-65953229DBAC}"/>
          </ac:graphicFrameMkLst>
        </pc:graphicFrameChg>
        <pc:graphicFrameChg chg="add mod">
          <ac:chgData name="Xavier Tanguy - Cabinet TANGUY" userId="9f2ed8b4-8708-419b-a697-42310f43b81f" providerId="ADAL" clId="{1C5400F6-AD95-4C96-951E-8F020CF2CD25}" dt="2026-03-23T09:44:05.359" v="284" actId="1076"/>
          <ac:graphicFrameMkLst>
            <pc:docMk/>
            <pc:sldMk cId="0" sldId="257"/>
            <ac:graphicFrameMk id="34" creationId="{E2EFE730-06EC-5AE6-FAAE-18B11E8B3401}"/>
          </ac:graphicFrameMkLst>
        </pc:graphicFrameChg>
      </pc:sldChg>
      <pc:sldChg chg="addSp delSp modSp mod">
        <pc:chgData name="Xavier Tanguy - Cabinet TANGUY" userId="9f2ed8b4-8708-419b-a697-42310f43b81f" providerId="ADAL" clId="{1C5400F6-AD95-4C96-951E-8F020CF2CD25}" dt="2026-03-23T09:44:33.597" v="331" actId="27918"/>
        <pc:sldMkLst>
          <pc:docMk/>
          <pc:sldMk cId="0" sldId="258"/>
        </pc:sldMkLst>
        <pc:spChg chg="mod">
          <ac:chgData name="Xavier Tanguy - Cabinet TANGUY" userId="9f2ed8b4-8708-419b-a697-42310f43b81f" providerId="ADAL" clId="{1C5400F6-AD95-4C96-951E-8F020CF2CD25}" dt="2026-03-23T09:29:46.910" v="43" actId="20577"/>
          <ac:spMkLst>
            <pc:docMk/>
            <pc:sldMk cId="0" sldId="258"/>
            <ac:spMk id="5" creationId="{00000000-0000-0000-0000-000000000000}"/>
          </ac:spMkLst>
        </pc:spChg>
        <pc:spChg chg="mod">
          <ac:chgData name="Xavier Tanguy - Cabinet TANGUY" userId="9f2ed8b4-8708-419b-a697-42310f43b81f" providerId="ADAL" clId="{1C5400F6-AD95-4C96-951E-8F020CF2CD25}" dt="2026-03-23T09:37:17.805" v="276" actId="20577"/>
          <ac:spMkLst>
            <pc:docMk/>
            <pc:sldMk cId="0" sldId="258"/>
            <ac:spMk id="6" creationId="{00000000-0000-0000-0000-000000000000}"/>
          </ac:spMkLst>
        </pc:spChg>
        <pc:spChg chg="del mod">
          <ac:chgData name="Xavier Tanguy - Cabinet TANGUY" userId="9f2ed8b4-8708-419b-a697-42310f43b81f" providerId="ADAL" clId="{1C5400F6-AD95-4C96-951E-8F020CF2CD25}" dt="2026-03-23T09:29:08.347" v="25" actId="478"/>
          <ac:spMkLst>
            <pc:docMk/>
            <pc:sldMk cId="0" sldId="258"/>
            <ac:spMk id="8" creationId="{00000000-0000-0000-0000-000000000000}"/>
          </ac:spMkLst>
        </pc:spChg>
        <pc:spChg chg="del">
          <ac:chgData name="Xavier Tanguy - Cabinet TANGUY" userId="9f2ed8b4-8708-419b-a697-42310f43b81f" providerId="ADAL" clId="{1C5400F6-AD95-4C96-951E-8F020CF2CD25}" dt="2026-03-23T09:28:45.281" v="9" actId="478"/>
          <ac:spMkLst>
            <pc:docMk/>
            <pc:sldMk cId="0" sldId="258"/>
            <ac:spMk id="9" creationId="{00000000-0000-0000-0000-000000000000}"/>
          </ac:spMkLst>
        </pc:spChg>
        <pc:spChg chg="del">
          <ac:chgData name="Xavier Tanguy - Cabinet TANGUY" userId="9f2ed8b4-8708-419b-a697-42310f43b81f" providerId="ADAL" clId="{1C5400F6-AD95-4C96-951E-8F020CF2CD25}" dt="2026-03-23T09:28:48.716" v="13" actId="478"/>
          <ac:spMkLst>
            <pc:docMk/>
            <pc:sldMk cId="0" sldId="258"/>
            <ac:spMk id="10" creationId="{00000000-0000-0000-0000-000000000000}"/>
          </ac:spMkLst>
        </pc:spChg>
        <pc:spChg chg="del">
          <ac:chgData name="Xavier Tanguy - Cabinet TANGUY" userId="9f2ed8b4-8708-419b-a697-42310f43b81f" providerId="ADAL" clId="{1C5400F6-AD95-4C96-951E-8F020CF2CD25}" dt="2026-03-23T09:28:44.149" v="8" actId="478"/>
          <ac:spMkLst>
            <pc:docMk/>
            <pc:sldMk cId="0" sldId="258"/>
            <ac:spMk id="11" creationId="{00000000-0000-0000-0000-000000000000}"/>
          </ac:spMkLst>
        </pc:spChg>
        <pc:spChg chg="del">
          <ac:chgData name="Xavier Tanguy - Cabinet TANGUY" userId="9f2ed8b4-8708-419b-a697-42310f43b81f" providerId="ADAL" clId="{1C5400F6-AD95-4C96-951E-8F020CF2CD25}" dt="2026-03-23T09:28:43.499" v="7" actId="478"/>
          <ac:spMkLst>
            <pc:docMk/>
            <pc:sldMk cId="0" sldId="258"/>
            <ac:spMk id="12" creationId="{00000000-0000-0000-0000-000000000000}"/>
          </ac:spMkLst>
        </pc:spChg>
        <pc:spChg chg="del">
          <ac:chgData name="Xavier Tanguy - Cabinet TANGUY" userId="9f2ed8b4-8708-419b-a697-42310f43b81f" providerId="ADAL" clId="{1C5400F6-AD95-4C96-951E-8F020CF2CD25}" dt="2026-03-23T09:28:39.626" v="4" actId="478"/>
          <ac:spMkLst>
            <pc:docMk/>
            <pc:sldMk cId="0" sldId="258"/>
            <ac:spMk id="13" creationId="{00000000-0000-0000-0000-000000000000}"/>
          </ac:spMkLst>
        </pc:spChg>
        <pc:spChg chg="del mod">
          <ac:chgData name="Xavier Tanguy - Cabinet TANGUY" userId="9f2ed8b4-8708-419b-a697-42310f43b81f" providerId="ADAL" clId="{1C5400F6-AD95-4C96-951E-8F020CF2CD25}" dt="2026-03-23T09:28:42.731" v="6" actId="478"/>
          <ac:spMkLst>
            <pc:docMk/>
            <pc:sldMk cId="0" sldId="258"/>
            <ac:spMk id="14" creationId="{00000000-0000-0000-0000-000000000000}"/>
          </ac:spMkLst>
        </pc:spChg>
        <pc:spChg chg="del">
          <ac:chgData name="Xavier Tanguy - Cabinet TANGUY" userId="9f2ed8b4-8708-419b-a697-42310f43b81f" providerId="ADAL" clId="{1C5400F6-AD95-4C96-951E-8F020CF2CD25}" dt="2026-03-23T09:28:38.699" v="3" actId="478"/>
          <ac:spMkLst>
            <pc:docMk/>
            <pc:sldMk cId="0" sldId="258"/>
            <ac:spMk id="15" creationId="{00000000-0000-0000-0000-000000000000}"/>
          </ac:spMkLst>
        </pc:spChg>
        <pc:spChg chg="del">
          <ac:chgData name="Xavier Tanguy - Cabinet TANGUY" userId="9f2ed8b4-8708-419b-a697-42310f43b81f" providerId="ADAL" clId="{1C5400F6-AD95-4C96-951E-8F020CF2CD25}" dt="2026-03-23T09:28:47.740" v="12" actId="478"/>
          <ac:spMkLst>
            <pc:docMk/>
            <pc:sldMk cId="0" sldId="258"/>
            <ac:spMk id="16" creationId="{00000000-0000-0000-0000-000000000000}"/>
          </ac:spMkLst>
        </pc:spChg>
        <pc:spChg chg="del mod">
          <ac:chgData name="Xavier Tanguy - Cabinet TANGUY" userId="9f2ed8b4-8708-419b-a697-42310f43b81f" providerId="ADAL" clId="{1C5400F6-AD95-4C96-951E-8F020CF2CD25}" dt="2026-03-23T09:28:53.500" v="17" actId="478"/>
          <ac:spMkLst>
            <pc:docMk/>
            <pc:sldMk cId="0" sldId="258"/>
            <ac:spMk id="17" creationId="{00000000-0000-0000-0000-000000000000}"/>
          </ac:spMkLst>
        </pc:spChg>
        <pc:spChg chg="del">
          <ac:chgData name="Xavier Tanguy - Cabinet TANGUY" userId="9f2ed8b4-8708-419b-a697-42310f43b81f" providerId="ADAL" clId="{1C5400F6-AD95-4C96-951E-8F020CF2CD25}" dt="2026-03-23T09:28:55.388" v="18" actId="478"/>
          <ac:spMkLst>
            <pc:docMk/>
            <pc:sldMk cId="0" sldId="258"/>
            <ac:spMk id="18" creationId="{00000000-0000-0000-0000-000000000000}"/>
          </ac:spMkLst>
        </pc:spChg>
        <pc:spChg chg="del mod">
          <ac:chgData name="Xavier Tanguy - Cabinet TANGUY" userId="9f2ed8b4-8708-419b-a697-42310f43b81f" providerId="ADAL" clId="{1C5400F6-AD95-4C96-951E-8F020CF2CD25}" dt="2026-03-23T09:28:58.538" v="20" actId="478"/>
          <ac:spMkLst>
            <pc:docMk/>
            <pc:sldMk cId="0" sldId="258"/>
            <ac:spMk id="19" creationId="{00000000-0000-0000-0000-000000000000}"/>
          </ac:spMkLst>
        </pc:spChg>
        <pc:spChg chg="del">
          <ac:chgData name="Xavier Tanguy - Cabinet TANGUY" userId="9f2ed8b4-8708-419b-a697-42310f43b81f" providerId="ADAL" clId="{1C5400F6-AD95-4C96-951E-8F020CF2CD25}" dt="2026-03-23T09:29:00.986" v="21" actId="478"/>
          <ac:spMkLst>
            <pc:docMk/>
            <pc:sldMk cId="0" sldId="258"/>
            <ac:spMk id="20" creationId="{00000000-0000-0000-0000-000000000000}"/>
          </ac:spMkLst>
        </pc:spChg>
        <pc:spChg chg="del">
          <ac:chgData name="Xavier Tanguy - Cabinet TANGUY" userId="9f2ed8b4-8708-419b-a697-42310f43b81f" providerId="ADAL" clId="{1C5400F6-AD95-4C96-951E-8F020CF2CD25}" dt="2026-03-23T09:29:16.983" v="30" actId="478"/>
          <ac:spMkLst>
            <pc:docMk/>
            <pc:sldMk cId="0" sldId="258"/>
            <ac:spMk id="21" creationId="{00000000-0000-0000-0000-000000000000}"/>
          </ac:spMkLst>
        </pc:spChg>
        <pc:spChg chg="del">
          <ac:chgData name="Xavier Tanguy - Cabinet TANGUY" userId="9f2ed8b4-8708-419b-a697-42310f43b81f" providerId="ADAL" clId="{1C5400F6-AD95-4C96-951E-8F020CF2CD25}" dt="2026-03-23T09:29:09.831" v="26" actId="478"/>
          <ac:spMkLst>
            <pc:docMk/>
            <pc:sldMk cId="0" sldId="258"/>
            <ac:spMk id="22" creationId="{00000000-0000-0000-0000-000000000000}"/>
          </ac:spMkLst>
        </pc:spChg>
        <pc:spChg chg="del">
          <ac:chgData name="Xavier Tanguy - Cabinet TANGUY" userId="9f2ed8b4-8708-419b-a697-42310f43b81f" providerId="ADAL" clId="{1C5400F6-AD95-4C96-951E-8F020CF2CD25}" dt="2026-03-23T09:29:03.299" v="22" actId="478"/>
          <ac:spMkLst>
            <pc:docMk/>
            <pc:sldMk cId="0" sldId="258"/>
            <ac:spMk id="23" creationId="{00000000-0000-0000-0000-000000000000}"/>
          </ac:spMkLst>
        </pc:spChg>
        <pc:spChg chg="del">
          <ac:chgData name="Xavier Tanguy - Cabinet TANGUY" userId="9f2ed8b4-8708-419b-a697-42310f43b81f" providerId="ADAL" clId="{1C5400F6-AD95-4C96-951E-8F020CF2CD25}" dt="2026-03-23T09:29:05.052" v="23" actId="478"/>
          <ac:spMkLst>
            <pc:docMk/>
            <pc:sldMk cId="0" sldId="258"/>
            <ac:spMk id="25" creationId="{00000000-0000-0000-0000-000000000000}"/>
          </ac:spMkLst>
        </pc:spChg>
        <pc:spChg chg="del">
          <ac:chgData name="Xavier Tanguy - Cabinet TANGUY" userId="9f2ed8b4-8708-419b-a697-42310f43b81f" providerId="ADAL" clId="{1C5400F6-AD95-4C96-951E-8F020CF2CD25}" dt="2026-03-23T09:29:11.371" v="27" actId="478"/>
          <ac:spMkLst>
            <pc:docMk/>
            <pc:sldMk cId="0" sldId="258"/>
            <ac:spMk id="26" creationId="{00000000-0000-0000-0000-000000000000}"/>
          </ac:spMkLst>
        </pc:spChg>
        <pc:spChg chg="del">
          <ac:chgData name="Xavier Tanguy - Cabinet TANGUY" userId="9f2ed8b4-8708-419b-a697-42310f43b81f" providerId="ADAL" clId="{1C5400F6-AD95-4C96-951E-8F020CF2CD25}" dt="2026-03-23T09:29:06.324" v="24" actId="478"/>
          <ac:spMkLst>
            <pc:docMk/>
            <pc:sldMk cId="0" sldId="258"/>
            <ac:spMk id="27" creationId="{00000000-0000-0000-0000-000000000000}"/>
          </ac:spMkLst>
        </pc:spChg>
        <pc:graphicFrameChg chg="del">
          <ac:chgData name="Xavier Tanguy - Cabinet TANGUY" userId="9f2ed8b4-8708-419b-a697-42310f43b81f" providerId="ADAL" clId="{1C5400F6-AD95-4C96-951E-8F020CF2CD25}" dt="2026-03-23T09:30:31.052" v="60" actId="478"/>
          <ac:graphicFrameMkLst>
            <pc:docMk/>
            <pc:sldMk cId="0" sldId="258"/>
            <ac:graphicFrameMk id="28" creationId="{00000000-0000-0000-0000-000000000000}"/>
          </ac:graphicFrameMkLst>
        </pc:graphicFrameChg>
        <pc:graphicFrameChg chg="add mod">
          <ac:chgData name="Xavier Tanguy - Cabinet TANGUY" userId="9f2ed8b4-8708-419b-a697-42310f43b81f" providerId="ADAL" clId="{1C5400F6-AD95-4C96-951E-8F020CF2CD25}" dt="2026-03-23T09:29:21.869" v="31" actId="1076"/>
          <ac:graphicFrameMkLst>
            <pc:docMk/>
            <pc:sldMk cId="0" sldId="258"/>
            <ac:graphicFrameMk id="30" creationId="{93003883-23A8-18A4-800B-D166B7CEE725}"/>
          </ac:graphicFrameMkLst>
        </pc:graphicFrameChg>
        <pc:graphicFrameChg chg="add mod">
          <ac:chgData name="Xavier Tanguy - Cabinet TANGUY" userId="9f2ed8b4-8708-419b-a697-42310f43b81f" providerId="ADAL" clId="{1C5400F6-AD95-4C96-951E-8F020CF2CD25}" dt="2026-03-23T09:30:37.381" v="62" actId="1076"/>
          <ac:graphicFrameMkLst>
            <pc:docMk/>
            <pc:sldMk cId="0" sldId="258"/>
            <ac:graphicFrameMk id="31" creationId="{204083BD-2553-4D43-38F9-BFDF49E17131}"/>
          </ac:graphicFrameMkLst>
        </pc:graphicFrameChg>
        <pc:picChg chg="del">
          <ac:chgData name="Xavier Tanguy - Cabinet TANGUY" userId="9f2ed8b4-8708-419b-a697-42310f43b81f" providerId="ADAL" clId="{1C5400F6-AD95-4C96-951E-8F020CF2CD25}" dt="2026-03-23T09:28:33.387" v="2" actId="478"/>
          <ac:picMkLst>
            <pc:docMk/>
            <pc:sldMk cId="0" sldId="258"/>
            <ac:picMk id="7" creationId="{00000000-0000-0000-0000-000000000000}"/>
          </ac:picMkLst>
        </pc:picChg>
      </pc:sldChg>
      <pc:sldChg chg="addSp delSp modSp mod">
        <pc:chgData name="Xavier Tanguy - Cabinet TANGUY" userId="9f2ed8b4-8708-419b-a697-42310f43b81f" providerId="ADAL" clId="{1C5400F6-AD95-4C96-951E-8F020CF2CD25}" dt="2026-03-23T09:32:45.264" v="199"/>
        <pc:sldMkLst>
          <pc:docMk/>
          <pc:sldMk cId="0" sldId="259"/>
        </pc:sldMkLst>
        <pc:graphicFrameChg chg="del">
          <ac:chgData name="Xavier Tanguy - Cabinet TANGUY" userId="9f2ed8b4-8708-419b-a697-42310f43b81f" providerId="ADAL" clId="{1C5400F6-AD95-4C96-951E-8F020CF2CD25}" dt="2026-03-23T09:30:53.436" v="63" actId="478"/>
          <ac:graphicFrameMkLst>
            <pc:docMk/>
            <pc:sldMk cId="0" sldId="259"/>
            <ac:graphicFrameMk id="5" creationId="{00000000-0000-0000-0000-000000000000}"/>
          </ac:graphicFrameMkLst>
        </pc:graphicFrameChg>
        <pc:graphicFrameChg chg="add del mod">
          <ac:chgData name="Xavier Tanguy - Cabinet TANGUY" userId="9f2ed8b4-8708-419b-a697-42310f43b81f" providerId="ADAL" clId="{1C5400F6-AD95-4C96-951E-8F020CF2CD25}" dt="2026-03-23T09:32:43.053" v="198" actId="478"/>
          <ac:graphicFrameMkLst>
            <pc:docMk/>
            <pc:sldMk cId="0" sldId="259"/>
            <ac:graphicFrameMk id="7" creationId="{F76FA185-079F-CBE8-91D9-EA899F296B35}"/>
          </ac:graphicFrameMkLst>
        </pc:graphicFrameChg>
        <pc:graphicFrameChg chg="add mod">
          <ac:chgData name="Xavier Tanguy - Cabinet TANGUY" userId="9f2ed8b4-8708-419b-a697-42310f43b81f" providerId="ADAL" clId="{1C5400F6-AD95-4C96-951E-8F020CF2CD25}" dt="2026-03-23T09:32:45.264" v="199"/>
          <ac:graphicFrameMkLst>
            <pc:docMk/>
            <pc:sldMk cId="0" sldId="259"/>
            <ac:graphicFrameMk id="8" creationId="{23BA6886-E016-459B-0BB2-4FF88208E4BE}"/>
          </ac:graphicFrameMkLst>
        </pc:graphicFrameChg>
      </pc:sldChg>
      <pc:sldChg chg="addSp delSp modSp add mod">
        <pc:chgData name="Xavier Tanguy - Cabinet TANGUY" userId="9f2ed8b4-8708-419b-a697-42310f43b81f" providerId="ADAL" clId="{1C5400F6-AD95-4C96-951E-8F020CF2CD25}" dt="2026-03-23T09:36:31.452" v="202" actId="1076"/>
        <pc:sldMkLst>
          <pc:docMk/>
          <pc:sldMk cId="1332344859" sldId="260"/>
        </pc:sldMkLst>
        <pc:spChg chg="mod">
          <ac:chgData name="Xavier Tanguy - Cabinet TANGUY" userId="9f2ed8b4-8708-419b-a697-42310f43b81f" providerId="ADAL" clId="{1C5400F6-AD95-4C96-951E-8F020CF2CD25}" dt="2026-03-23T09:32:23.656" v="197" actId="20577"/>
          <ac:spMkLst>
            <pc:docMk/>
            <pc:sldMk cId="1332344859" sldId="260"/>
            <ac:spMk id="4" creationId="{67838698-A1B2-EC47-A950-54F87A10746F}"/>
          </ac:spMkLst>
        </pc:spChg>
        <pc:graphicFrameChg chg="add mod">
          <ac:chgData name="Xavier Tanguy - Cabinet TANGUY" userId="9f2ed8b4-8708-419b-a697-42310f43b81f" providerId="ADAL" clId="{1C5400F6-AD95-4C96-951E-8F020CF2CD25}" dt="2026-03-23T09:36:31.452" v="202" actId="1076"/>
          <ac:graphicFrameMkLst>
            <pc:docMk/>
            <pc:sldMk cId="1332344859" sldId="260"/>
            <ac:graphicFrameMk id="5" creationId="{A6983C75-C83A-A3A0-AF60-F978A4CDCEFD}"/>
          </ac:graphicFrameMkLst>
        </pc:graphicFrameChg>
        <pc:graphicFrameChg chg="del">
          <ac:chgData name="Xavier Tanguy - Cabinet TANGUY" userId="9f2ed8b4-8708-419b-a697-42310f43b81f" providerId="ADAL" clId="{1C5400F6-AD95-4C96-951E-8F020CF2CD25}" dt="2026-03-23T09:36:26.648" v="200" actId="478"/>
          <ac:graphicFrameMkLst>
            <pc:docMk/>
            <pc:sldMk cId="1332344859" sldId="260"/>
            <ac:graphicFrameMk id="7" creationId="{06415C68-D7A9-E19B-9B7B-B648641A8113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cabinetanguy-my.sharepoint.com/personal/contacts_cabinet-tanguy_paris/Documents/CLIENTS_CABINET/IDN%20-%201133/DOSSIER%20COMPTABLE/2024/2024%20bg%20comparatives%20ID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Evolution de l'activité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Feuil1!$K$3</c:f>
              <c:strCache>
                <c:ptCount val="1"/>
                <c:pt idx="0">
                  <c:v>Ressources</c:v>
                </c:pt>
              </c:strCache>
            </c:strRef>
          </c:tx>
          <c:spPr>
            <a:solidFill>
              <a:schemeClr val="accent6">
                <a:tint val="65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Feuil1!$L$2:$P$2</c:f>
              <c:numCache>
                <c:formatCode>General</c:formatCode>
                <c:ptCount val="5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  <c:pt idx="3">
                  <c:v>2022</c:v>
                </c:pt>
                <c:pt idx="4">
                  <c:v>2021</c:v>
                </c:pt>
              </c:numCache>
            </c:numRef>
          </c:cat>
          <c:val>
            <c:numRef>
              <c:f>Feuil1!$L$3:$P$3</c:f>
              <c:numCache>
                <c:formatCode>#,##0</c:formatCode>
                <c:ptCount val="5"/>
                <c:pt idx="0">
                  <c:v>47332.42</c:v>
                </c:pt>
                <c:pt idx="1">
                  <c:v>43390</c:v>
                </c:pt>
                <c:pt idx="2">
                  <c:v>43650</c:v>
                </c:pt>
                <c:pt idx="3">
                  <c:v>4435</c:v>
                </c:pt>
                <c:pt idx="4">
                  <c:v>8990.73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0A-42FB-A591-CDC0D47F6BAC}"/>
            </c:ext>
          </c:extLst>
        </c:ser>
        <c:ser>
          <c:idx val="1"/>
          <c:order val="1"/>
          <c:tx>
            <c:strRef>
              <c:f>Feuil1!$K$4</c:f>
              <c:strCache>
                <c:ptCount val="1"/>
                <c:pt idx="0">
                  <c:v>Charges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numRef>
              <c:f>Feuil1!$L$2:$P$2</c:f>
              <c:numCache>
                <c:formatCode>General</c:formatCode>
                <c:ptCount val="5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  <c:pt idx="3">
                  <c:v>2022</c:v>
                </c:pt>
                <c:pt idx="4">
                  <c:v>2021</c:v>
                </c:pt>
              </c:numCache>
            </c:numRef>
          </c:cat>
          <c:val>
            <c:numRef>
              <c:f>Feuil1!$L$4:$P$4</c:f>
              <c:numCache>
                <c:formatCode>#,##0</c:formatCode>
                <c:ptCount val="5"/>
                <c:pt idx="0">
                  <c:v>34034.03</c:v>
                </c:pt>
                <c:pt idx="1">
                  <c:v>38013.47</c:v>
                </c:pt>
                <c:pt idx="2">
                  <c:v>40977.25</c:v>
                </c:pt>
                <c:pt idx="3">
                  <c:v>5009.8599999999997</c:v>
                </c:pt>
                <c:pt idx="4">
                  <c:v>9415.1899999999987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0A-42FB-A591-CDC0D47F6BAC}"/>
            </c:ext>
          </c:extLst>
        </c:ser>
        <c:ser>
          <c:idx val="2"/>
          <c:order val="2"/>
          <c:tx>
            <c:strRef>
              <c:f>Feuil1!$K$5</c:f>
              <c:strCache>
                <c:ptCount val="1"/>
                <c:pt idx="0">
                  <c:v>Résultat</c:v>
                </c:pt>
              </c:strCache>
            </c:strRef>
          </c:tx>
          <c:spPr>
            <a:solidFill>
              <a:schemeClr val="accent6">
                <a:shade val="65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Feuil1!$L$2:$P$2</c:f>
              <c:numCache>
                <c:formatCode>General</c:formatCode>
                <c:ptCount val="5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  <c:pt idx="3">
                  <c:v>2022</c:v>
                </c:pt>
                <c:pt idx="4">
                  <c:v>2021</c:v>
                </c:pt>
              </c:numCache>
            </c:numRef>
          </c:cat>
          <c:val>
            <c:numRef>
              <c:f>Feuil1!$L$5:$P$5</c:f>
              <c:numCache>
                <c:formatCode>#,##0</c:formatCode>
                <c:ptCount val="5"/>
                <c:pt idx="0">
                  <c:v>13298.39</c:v>
                </c:pt>
                <c:pt idx="1">
                  <c:v>5376.5299999999988</c:v>
                </c:pt>
                <c:pt idx="2">
                  <c:v>2672.75</c:v>
                </c:pt>
                <c:pt idx="3">
                  <c:v>-574.85999999999967</c:v>
                </c:pt>
                <c:pt idx="4">
                  <c:v>-424.45999999999913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0A-42FB-A591-CDC0D47F6B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82314768"/>
        <c:axId val="2082309488"/>
        <c:axId val="0"/>
      </c:bar3DChart>
      <c:catAx>
        <c:axId val="2082314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082309488"/>
        <c:crosses val="autoZero"/>
        <c:auto val="1"/>
        <c:lblAlgn val="ctr"/>
        <c:lblOffset val="100"/>
        <c:noMultiLvlLbl val="0"/>
      </c:catAx>
      <c:valAx>
        <c:axId val="2082309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082314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0" i="0">
                <a:solidFill>
                  <a:srgbClr val="54726D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rgbClr val="757070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0" i="0">
                <a:solidFill>
                  <a:srgbClr val="54726D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rgbClr val="757070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0" i="0">
                <a:solidFill>
                  <a:srgbClr val="54726D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rgbClr val="757070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0" i="0">
                <a:solidFill>
                  <a:srgbClr val="54726D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rgbClr val="757070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rgbClr val="757070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346192" y="772668"/>
            <a:ext cx="5346700" cy="646430"/>
          </a:xfrm>
          <a:custGeom>
            <a:avLst/>
            <a:gdLst/>
            <a:ahLst/>
            <a:cxnLst/>
            <a:rect l="l" t="t" r="r" b="b"/>
            <a:pathLst>
              <a:path w="5346700" h="646430">
                <a:moveTo>
                  <a:pt x="5346192" y="646176"/>
                </a:moveTo>
                <a:lnTo>
                  <a:pt x="0" y="646176"/>
                </a:lnTo>
                <a:lnTo>
                  <a:pt x="0" y="0"/>
                </a:lnTo>
                <a:lnTo>
                  <a:pt x="5346192" y="0"/>
                </a:lnTo>
                <a:lnTo>
                  <a:pt x="5346192" y="646176"/>
                </a:lnTo>
                <a:close/>
              </a:path>
            </a:pathLst>
          </a:custGeom>
          <a:solidFill>
            <a:srgbClr val="E6ED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39839" y="1082039"/>
            <a:ext cx="10014585" cy="5396230"/>
          </a:xfrm>
          <a:custGeom>
            <a:avLst/>
            <a:gdLst/>
            <a:ahLst/>
            <a:cxnLst/>
            <a:rect l="l" t="t" r="r" b="b"/>
            <a:pathLst>
              <a:path w="10014585" h="5396230">
                <a:moveTo>
                  <a:pt x="10014217" y="0"/>
                </a:moveTo>
                <a:lnTo>
                  <a:pt x="0" y="0"/>
                </a:lnTo>
                <a:lnTo>
                  <a:pt x="0" y="12700"/>
                </a:lnTo>
                <a:lnTo>
                  <a:pt x="0" y="5384800"/>
                </a:lnTo>
                <a:lnTo>
                  <a:pt x="0" y="5396230"/>
                </a:lnTo>
                <a:lnTo>
                  <a:pt x="10014217" y="5396230"/>
                </a:lnTo>
                <a:lnTo>
                  <a:pt x="10014217" y="5384800"/>
                </a:lnTo>
                <a:lnTo>
                  <a:pt x="10680" y="5384800"/>
                </a:lnTo>
                <a:lnTo>
                  <a:pt x="10680" y="12700"/>
                </a:lnTo>
                <a:lnTo>
                  <a:pt x="10002012" y="12700"/>
                </a:lnTo>
                <a:lnTo>
                  <a:pt x="10002012" y="5384304"/>
                </a:lnTo>
                <a:lnTo>
                  <a:pt x="10014217" y="5384304"/>
                </a:lnTo>
                <a:lnTo>
                  <a:pt x="10014217" y="12700"/>
                </a:lnTo>
                <a:lnTo>
                  <a:pt x="10014217" y="12192"/>
                </a:lnTo>
                <a:lnTo>
                  <a:pt x="10014217" y="0"/>
                </a:lnTo>
                <a:close/>
              </a:path>
            </a:pathLst>
          </a:custGeom>
          <a:solidFill>
            <a:srgbClr val="87A88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1920" y="6135624"/>
            <a:ext cx="585215" cy="53949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4113" y="1116497"/>
            <a:ext cx="4719955" cy="3384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0" i="0">
                <a:solidFill>
                  <a:srgbClr val="54726D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21308" y="2319527"/>
            <a:ext cx="7265034" cy="3439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2253" y="6528880"/>
            <a:ext cx="153670" cy="194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rgbClr val="757070"/>
                </a:solidFill>
                <a:latin typeface="Tahoma"/>
                <a:cs typeface="Tahoma"/>
              </a:defRPr>
            </a:lvl1pPr>
          </a:lstStyle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package" Target="../embeddings/Microsoft_Excel_Worksheet1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9852" y="1077468"/>
            <a:ext cx="10014585" cy="5396865"/>
          </a:xfrm>
          <a:custGeom>
            <a:avLst/>
            <a:gdLst/>
            <a:ahLst/>
            <a:cxnLst/>
            <a:rect l="l" t="t" r="r" b="b"/>
            <a:pathLst>
              <a:path w="10014585" h="5396865">
                <a:moveTo>
                  <a:pt x="10014204" y="5396483"/>
                </a:moveTo>
                <a:lnTo>
                  <a:pt x="0" y="5396483"/>
                </a:lnTo>
                <a:lnTo>
                  <a:pt x="0" y="0"/>
                </a:lnTo>
                <a:lnTo>
                  <a:pt x="10014204" y="0"/>
                </a:lnTo>
                <a:lnTo>
                  <a:pt x="10014204" y="5396483"/>
                </a:lnTo>
                <a:close/>
              </a:path>
            </a:pathLst>
          </a:custGeom>
          <a:solidFill>
            <a:srgbClr val="E6ED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90870" y="1389401"/>
            <a:ext cx="6523990" cy="6273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950" spc="-40" dirty="0"/>
              <a:t>Présentation</a:t>
            </a:r>
            <a:r>
              <a:rPr sz="3950" spc="-180" dirty="0"/>
              <a:t> </a:t>
            </a:r>
            <a:r>
              <a:rPr sz="3950" spc="-160" dirty="0"/>
              <a:t>des</a:t>
            </a:r>
            <a:r>
              <a:rPr sz="3950" spc="-60" dirty="0"/>
              <a:t> </a:t>
            </a:r>
            <a:r>
              <a:rPr sz="3950" spc="-45" dirty="0" err="1"/>
              <a:t>Comptes</a:t>
            </a:r>
            <a:r>
              <a:rPr sz="3950" spc="-110" dirty="0"/>
              <a:t> </a:t>
            </a:r>
            <a:r>
              <a:rPr sz="3950" spc="-290" dirty="0"/>
              <a:t>202</a:t>
            </a:r>
            <a:r>
              <a:rPr lang="fr-FR" sz="3950" spc="-290" dirty="0"/>
              <a:t>5</a:t>
            </a:r>
            <a:endParaRPr sz="395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21823" y="6198107"/>
            <a:ext cx="464819" cy="42671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947390" y="6029994"/>
            <a:ext cx="2720340" cy="292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50" dirty="0">
                <a:solidFill>
                  <a:srgbClr val="54726D"/>
                </a:solidFill>
                <a:latin typeface="Microsoft Sans Serif"/>
                <a:cs typeface="Microsoft Sans Serif"/>
              </a:rPr>
              <a:t>Assemblée</a:t>
            </a:r>
            <a:r>
              <a:rPr sz="1750" spc="135" dirty="0">
                <a:solidFill>
                  <a:srgbClr val="54726D"/>
                </a:solidFill>
                <a:latin typeface="Microsoft Sans Serif"/>
                <a:cs typeface="Microsoft Sans Serif"/>
              </a:rPr>
              <a:t> </a:t>
            </a:r>
            <a:r>
              <a:rPr sz="1750" dirty="0">
                <a:solidFill>
                  <a:srgbClr val="54726D"/>
                </a:solidFill>
                <a:latin typeface="Microsoft Sans Serif"/>
                <a:cs typeface="Microsoft Sans Serif"/>
              </a:rPr>
              <a:t>Générale</a:t>
            </a:r>
            <a:r>
              <a:rPr sz="1750" spc="135" dirty="0">
                <a:solidFill>
                  <a:srgbClr val="54726D"/>
                </a:solidFill>
                <a:latin typeface="Microsoft Sans Serif"/>
                <a:cs typeface="Microsoft Sans Serif"/>
              </a:rPr>
              <a:t> </a:t>
            </a:r>
            <a:r>
              <a:rPr sz="1750" spc="-20" dirty="0">
                <a:solidFill>
                  <a:srgbClr val="54726D"/>
                </a:solidFill>
                <a:latin typeface="Microsoft Sans Serif"/>
                <a:cs typeface="Microsoft Sans Serif"/>
              </a:rPr>
              <a:t>2025</a:t>
            </a:r>
            <a:endParaRPr sz="1750">
              <a:latin typeface="Microsoft Sans Serif"/>
              <a:cs typeface="Microsoft Sans Serif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73252" y="2115311"/>
            <a:ext cx="8944355" cy="363778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86154" y="1134909"/>
            <a:ext cx="238315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105" dirty="0">
                <a:solidFill>
                  <a:srgbClr val="3F5652"/>
                </a:solidFill>
                <a:latin typeface="Arial Black"/>
                <a:cs typeface="Arial Black"/>
              </a:rPr>
              <a:t>Assemblée</a:t>
            </a:r>
            <a:r>
              <a:rPr sz="1450" spc="-85" dirty="0">
                <a:solidFill>
                  <a:srgbClr val="3F5652"/>
                </a:solidFill>
                <a:latin typeface="Arial Black"/>
                <a:cs typeface="Arial Black"/>
              </a:rPr>
              <a:t> Générale</a:t>
            </a:r>
            <a:r>
              <a:rPr sz="1450" spc="-50" dirty="0">
                <a:solidFill>
                  <a:srgbClr val="3F5652"/>
                </a:solidFill>
                <a:latin typeface="Arial Black"/>
                <a:cs typeface="Arial Black"/>
              </a:rPr>
              <a:t> </a:t>
            </a:r>
            <a:r>
              <a:rPr sz="1450" spc="-80" dirty="0">
                <a:solidFill>
                  <a:srgbClr val="3F5652"/>
                </a:solidFill>
                <a:latin typeface="Arial Black"/>
                <a:cs typeface="Arial Black"/>
              </a:rPr>
              <a:t>2025</a:t>
            </a:r>
            <a:endParaRPr sz="1450">
              <a:latin typeface="Arial Black"/>
              <a:cs typeface="Arial Black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88296" y="6451092"/>
            <a:ext cx="704088" cy="33527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47955">
              <a:lnSpc>
                <a:spcPct val="100000"/>
              </a:lnSpc>
              <a:spcBef>
                <a:spcPts val="114"/>
              </a:spcBef>
            </a:pPr>
            <a:r>
              <a:rPr sz="2250" spc="85" dirty="0"/>
              <a:t>Évolution</a:t>
            </a:r>
            <a:r>
              <a:rPr sz="2250" spc="-40" dirty="0"/>
              <a:t> </a:t>
            </a:r>
            <a:r>
              <a:rPr sz="2250" spc="130" dirty="0"/>
              <a:t>du</a:t>
            </a:r>
            <a:r>
              <a:rPr sz="2250" spc="-30" dirty="0"/>
              <a:t> </a:t>
            </a:r>
            <a:r>
              <a:rPr sz="2250" spc="140" dirty="0"/>
              <a:t>Compte</a:t>
            </a:r>
            <a:r>
              <a:rPr sz="2250" spc="-50" dirty="0"/>
              <a:t> </a:t>
            </a:r>
            <a:r>
              <a:rPr sz="2250" spc="114" dirty="0"/>
              <a:t>de</a:t>
            </a:r>
            <a:r>
              <a:rPr sz="2250" spc="-25" dirty="0"/>
              <a:t> </a:t>
            </a:r>
            <a:r>
              <a:rPr sz="2250" spc="80" dirty="0"/>
              <a:t>Résultat</a:t>
            </a:r>
            <a:endParaRPr sz="2250"/>
          </a:p>
        </p:txBody>
      </p:sp>
      <p:grpSp>
        <p:nvGrpSpPr>
          <p:cNvPr id="17" name="object 17"/>
          <p:cNvGrpSpPr/>
          <p:nvPr/>
        </p:nvGrpSpPr>
        <p:grpSpPr>
          <a:xfrm>
            <a:off x="563880" y="5115115"/>
            <a:ext cx="3125470" cy="1090295"/>
            <a:chOff x="563880" y="5115115"/>
            <a:chExt cx="3125470" cy="1090295"/>
          </a:xfrm>
        </p:grpSpPr>
        <p:sp>
          <p:nvSpPr>
            <p:cNvPr id="18" name="object 18"/>
            <p:cNvSpPr/>
            <p:nvPr/>
          </p:nvSpPr>
          <p:spPr>
            <a:xfrm>
              <a:off x="580644" y="5123688"/>
              <a:ext cx="3100070" cy="1073150"/>
            </a:xfrm>
            <a:custGeom>
              <a:avLst/>
              <a:gdLst/>
              <a:ahLst/>
              <a:cxnLst/>
              <a:rect l="l" t="t" r="r" b="b"/>
              <a:pathLst>
                <a:path w="3100070" h="1073150">
                  <a:moveTo>
                    <a:pt x="3020567" y="1072896"/>
                  </a:moveTo>
                  <a:lnTo>
                    <a:pt x="80772" y="1072896"/>
                  </a:lnTo>
                  <a:lnTo>
                    <a:pt x="49506" y="1066728"/>
                  </a:lnTo>
                  <a:lnTo>
                    <a:pt x="23812" y="1049845"/>
                  </a:lnTo>
                  <a:lnTo>
                    <a:pt x="6405" y="1024675"/>
                  </a:lnTo>
                  <a:lnTo>
                    <a:pt x="0" y="993647"/>
                  </a:lnTo>
                  <a:lnTo>
                    <a:pt x="0" y="80772"/>
                  </a:lnTo>
                  <a:lnTo>
                    <a:pt x="6405" y="49506"/>
                  </a:lnTo>
                  <a:lnTo>
                    <a:pt x="23812" y="23812"/>
                  </a:lnTo>
                  <a:lnTo>
                    <a:pt x="49506" y="6405"/>
                  </a:lnTo>
                  <a:lnTo>
                    <a:pt x="80772" y="0"/>
                  </a:lnTo>
                  <a:lnTo>
                    <a:pt x="3020567" y="0"/>
                  </a:lnTo>
                  <a:lnTo>
                    <a:pt x="3051595" y="6405"/>
                  </a:lnTo>
                  <a:lnTo>
                    <a:pt x="3076765" y="23812"/>
                  </a:lnTo>
                  <a:lnTo>
                    <a:pt x="3093648" y="49506"/>
                  </a:lnTo>
                  <a:lnTo>
                    <a:pt x="3099816" y="80772"/>
                  </a:lnTo>
                  <a:lnTo>
                    <a:pt x="3099816" y="993647"/>
                  </a:lnTo>
                  <a:lnTo>
                    <a:pt x="3093648" y="1024675"/>
                  </a:lnTo>
                  <a:lnTo>
                    <a:pt x="3076765" y="1049845"/>
                  </a:lnTo>
                  <a:lnTo>
                    <a:pt x="3051595" y="1066728"/>
                  </a:lnTo>
                  <a:lnTo>
                    <a:pt x="3020567" y="1072896"/>
                  </a:lnTo>
                  <a:close/>
                </a:path>
              </a:pathLst>
            </a:custGeom>
            <a:solidFill>
              <a:srgbClr val="E6ED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80644" y="5123688"/>
              <a:ext cx="3100070" cy="1073150"/>
            </a:xfrm>
            <a:custGeom>
              <a:avLst/>
              <a:gdLst/>
              <a:ahLst/>
              <a:cxnLst/>
              <a:rect l="l" t="t" r="r" b="b"/>
              <a:pathLst>
                <a:path w="3100070" h="1073150">
                  <a:moveTo>
                    <a:pt x="0" y="80772"/>
                  </a:moveTo>
                  <a:lnTo>
                    <a:pt x="6405" y="49506"/>
                  </a:lnTo>
                  <a:lnTo>
                    <a:pt x="23812" y="23812"/>
                  </a:lnTo>
                  <a:lnTo>
                    <a:pt x="49506" y="6405"/>
                  </a:lnTo>
                  <a:lnTo>
                    <a:pt x="80772" y="0"/>
                  </a:lnTo>
                  <a:lnTo>
                    <a:pt x="3020567" y="0"/>
                  </a:lnTo>
                  <a:lnTo>
                    <a:pt x="3051595" y="6405"/>
                  </a:lnTo>
                  <a:lnTo>
                    <a:pt x="3076765" y="23812"/>
                  </a:lnTo>
                  <a:lnTo>
                    <a:pt x="3093648" y="49506"/>
                  </a:lnTo>
                  <a:lnTo>
                    <a:pt x="3099816" y="80772"/>
                  </a:lnTo>
                  <a:lnTo>
                    <a:pt x="3099816" y="993647"/>
                  </a:lnTo>
                  <a:lnTo>
                    <a:pt x="3093648" y="1024675"/>
                  </a:lnTo>
                  <a:lnTo>
                    <a:pt x="3076765" y="1049845"/>
                  </a:lnTo>
                  <a:lnTo>
                    <a:pt x="3051595" y="1066728"/>
                  </a:lnTo>
                  <a:lnTo>
                    <a:pt x="3020567" y="1072896"/>
                  </a:lnTo>
                  <a:lnTo>
                    <a:pt x="80772" y="1072896"/>
                  </a:lnTo>
                  <a:lnTo>
                    <a:pt x="49506" y="1066728"/>
                  </a:lnTo>
                  <a:lnTo>
                    <a:pt x="23812" y="1049845"/>
                  </a:lnTo>
                  <a:lnTo>
                    <a:pt x="6405" y="1024675"/>
                  </a:lnTo>
                  <a:lnTo>
                    <a:pt x="0" y="993647"/>
                  </a:lnTo>
                  <a:lnTo>
                    <a:pt x="0" y="80772"/>
                  </a:lnTo>
                  <a:close/>
                </a:path>
              </a:pathLst>
            </a:custGeom>
            <a:ln w="16764">
              <a:solidFill>
                <a:srgbClr val="B8CAC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63880" y="5123687"/>
              <a:ext cx="67310" cy="1073150"/>
            </a:xfrm>
            <a:custGeom>
              <a:avLst/>
              <a:gdLst/>
              <a:ahLst/>
              <a:cxnLst/>
              <a:rect l="l" t="t" r="r" b="b"/>
              <a:pathLst>
                <a:path w="67309" h="1073150">
                  <a:moveTo>
                    <a:pt x="33528" y="1072896"/>
                  </a:moveTo>
                  <a:lnTo>
                    <a:pt x="20574" y="1070467"/>
                  </a:lnTo>
                  <a:lnTo>
                    <a:pt x="9906" y="1063752"/>
                  </a:lnTo>
                  <a:lnTo>
                    <a:pt x="2667" y="1053607"/>
                  </a:lnTo>
                  <a:lnTo>
                    <a:pt x="0" y="1040892"/>
                  </a:lnTo>
                  <a:lnTo>
                    <a:pt x="0" y="33528"/>
                  </a:lnTo>
                  <a:lnTo>
                    <a:pt x="2667" y="20574"/>
                  </a:lnTo>
                  <a:lnTo>
                    <a:pt x="9906" y="9906"/>
                  </a:lnTo>
                  <a:lnTo>
                    <a:pt x="20574" y="2667"/>
                  </a:lnTo>
                  <a:lnTo>
                    <a:pt x="33528" y="0"/>
                  </a:lnTo>
                  <a:lnTo>
                    <a:pt x="46482" y="2667"/>
                  </a:lnTo>
                  <a:lnTo>
                    <a:pt x="57150" y="9906"/>
                  </a:lnTo>
                  <a:lnTo>
                    <a:pt x="64389" y="20574"/>
                  </a:lnTo>
                  <a:lnTo>
                    <a:pt x="67056" y="33528"/>
                  </a:lnTo>
                  <a:lnTo>
                    <a:pt x="67056" y="1040892"/>
                  </a:lnTo>
                  <a:lnTo>
                    <a:pt x="64389" y="1053607"/>
                  </a:lnTo>
                  <a:lnTo>
                    <a:pt x="57150" y="1063752"/>
                  </a:lnTo>
                  <a:lnTo>
                    <a:pt x="46482" y="1070467"/>
                  </a:lnTo>
                  <a:lnTo>
                    <a:pt x="33528" y="1072896"/>
                  </a:lnTo>
                  <a:close/>
                </a:path>
              </a:pathLst>
            </a:custGeom>
            <a:solidFill>
              <a:srgbClr val="93AF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52287" y="5240497"/>
            <a:ext cx="2759075" cy="6280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50" dirty="0">
                <a:solidFill>
                  <a:srgbClr val="2A2D3B"/>
                </a:solidFill>
                <a:latin typeface="Cambria"/>
                <a:cs typeface="Cambria"/>
              </a:rPr>
              <a:t>Dons</a:t>
            </a:r>
            <a:endParaRPr sz="1100">
              <a:latin typeface="Cambria"/>
              <a:cs typeface="Cambria"/>
            </a:endParaRPr>
          </a:p>
          <a:p>
            <a:pPr marL="12700" marR="5080">
              <a:lnSpc>
                <a:spcPct val="135600"/>
              </a:lnSpc>
              <a:spcBef>
                <a:spcPts val="465"/>
              </a:spcBef>
            </a:pP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IDN</a:t>
            </a:r>
            <a:r>
              <a:rPr sz="900" spc="13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reçoit</a:t>
            </a:r>
            <a:r>
              <a:rPr sz="900" spc="114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divers</a:t>
            </a:r>
            <a:r>
              <a:rPr sz="900" spc="12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dons</a:t>
            </a:r>
            <a:r>
              <a:rPr sz="900" spc="7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réguliers</a:t>
            </a:r>
            <a:r>
              <a:rPr sz="900" spc="114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et</a:t>
            </a:r>
            <a:r>
              <a:rPr sz="900" spc="114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spc="55" dirty="0">
                <a:solidFill>
                  <a:srgbClr val="2A2D3B"/>
                </a:solidFill>
                <a:latin typeface="Microsoft Sans Serif"/>
                <a:cs typeface="Microsoft Sans Serif"/>
              </a:rPr>
              <a:t>notamment</a:t>
            </a:r>
            <a:r>
              <a:rPr sz="900" spc="6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spc="-25" dirty="0">
                <a:solidFill>
                  <a:srgbClr val="2A2D3B"/>
                </a:solidFill>
                <a:latin typeface="Microsoft Sans Serif"/>
                <a:cs typeface="Microsoft Sans Serif"/>
              </a:rPr>
              <a:t>une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grosse</a:t>
            </a:r>
            <a:r>
              <a:rPr sz="900" spc="14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somme</a:t>
            </a:r>
            <a:r>
              <a:rPr sz="900" spc="12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annuelle</a:t>
            </a:r>
            <a:r>
              <a:rPr sz="900" spc="9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de</a:t>
            </a:r>
            <a:r>
              <a:rPr sz="900" spc="12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la</a:t>
            </a:r>
            <a:r>
              <a:rPr sz="900" spc="114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Fondation</a:t>
            </a:r>
            <a:r>
              <a:rPr sz="900" spc="11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spc="-70" dirty="0">
                <a:solidFill>
                  <a:srgbClr val="2A2D3B"/>
                </a:solidFill>
                <a:latin typeface="Microsoft Sans Serif"/>
                <a:cs typeface="Microsoft Sans Serif"/>
              </a:rPr>
              <a:t>LC</a:t>
            </a:r>
            <a:r>
              <a:rPr sz="900" spc="14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spc="-20" dirty="0">
                <a:solidFill>
                  <a:srgbClr val="2A2D3B"/>
                </a:solidFill>
                <a:latin typeface="Microsoft Sans Serif"/>
                <a:cs typeface="Microsoft Sans Serif"/>
              </a:rPr>
              <a:t>Meyer</a:t>
            </a:r>
            <a:endParaRPr sz="900">
              <a:latin typeface="Microsoft Sans Serif"/>
              <a:cs typeface="Microsoft Sans Serif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3779520" y="5115115"/>
            <a:ext cx="3125470" cy="1091565"/>
            <a:chOff x="3779520" y="5115115"/>
            <a:chExt cx="3125470" cy="1091565"/>
          </a:xfrm>
        </p:grpSpPr>
        <p:sp>
          <p:nvSpPr>
            <p:cNvPr id="23" name="object 23"/>
            <p:cNvSpPr/>
            <p:nvPr/>
          </p:nvSpPr>
          <p:spPr>
            <a:xfrm>
              <a:off x="3796284" y="5123688"/>
              <a:ext cx="3100070" cy="1074420"/>
            </a:xfrm>
            <a:custGeom>
              <a:avLst/>
              <a:gdLst/>
              <a:ahLst/>
              <a:cxnLst/>
              <a:rect l="l" t="t" r="r" b="b"/>
              <a:pathLst>
                <a:path w="3100070" h="1074420">
                  <a:moveTo>
                    <a:pt x="3020567" y="1074420"/>
                  </a:moveTo>
                  <a:lnTo>
                    <a:pt x="80772" y="1074420"/>
                  </a:lnTo>
                  <a:lnTo>
                    <a:pt x="49506" y="1068014"/>
                  </a:lnTo>
                  <a:lnTo>
                    <a:pt x="23812" y="1050607"/>
                  </a:lnTo>
                  <a:lnTo>
                    <a:pt x="6405" y="1024913"/>
                  </a:lnTo>
                  <a:lnTo>
                    <a:pt x="0" y="993647"/>
                  </a:lnTo>
                  <a:lnTo>
                    <a:pt x="0" y="80772"/>
                  </a:lnTo>
                  <a:lnTo>
                    <a:pt x="6405" y="49506"/>
                  </a:lnTo>
                  <a:lnTo>
                    <a:pt x="23812" y="23812"/>
                  </a:lnTo>
                  <a:lnTo>
                    <a:pt x="49506" y="6405"/>
                  </a:lnTo>
                  <a:lnTo>
                    <a:pt x="80772" y="0"/>
                  </a:lnTo>
                  <a:lnTo>
                    <a:pt x="3020567" y="0"/>
                  </a:lnTo>
                  <a:lnTo>
                    <a:pt x="3051595" y="6405"/>
                  </a:lnTo>
                  <a:lnTo>
                    <a:pt x="3076765" y="23812"/>
                  </a:lnTo>
                  <a:lnTo>
                    <a:pt x="3093648" y="49506"/>
                  </a:lnTo>
                  <a:lnTo>
                    <a:pt x="3099816" y="80772"/>
                  </a:lnTo>
                  <a:lnTo>
                    <a:pt x="3099816" y="993647"/>
                  </a:lnTo>
                  <a:lnTo>
                    <a:pt x="3093648" y="1024913"/>
                  </a:lnTo>
                  <a:lnTo>
                    <a:pt x="3076765" y="1050607"/>
                  </a:lnTo>
                  <a:lnTo>
                    <a:pt x="3051595" y="1068014"/>
                  </a:lnTo>
                  <a:lnTo>
                    <a:pt x="3020567" y="1074420"/>
                  </a:lnTo>
                  <a:close/>
                </a:path>
              </a:pathLst>
            </a:custGeom>
            <a:solidFill>
              <a:srgbClr val="E6ED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796284" y="5123688"/>
              <a:ext cx="3100070" cy="1074420"/>
            </a:xfrm>
            <a:custGeom>
              <a:avLst/>
              <a:gdLst/>
              <a:ahLst/>
              <a:cxnLst/>
              <a:rect l="l" t="t" r="r" b="b"/>
              <a:pathLst>
                <a:path w="3100070" h="1074420">
                  <a:moveTo>
                    <a:pt x="0" y="80772"/>
                  </a:moveTo>
                  <a:lnTo>
                    <a:pt x="6405" y="49506"/>
                  </a:lnTo>
                  <a:lnTo>
                    <a:pt x="23812" y="23812"/>
                  </a:lnTo>
                  <a:lnTo>
                    <a:pt x="49506" y="6405"/>
                  </a:lnTo>
                  <a:lnTo>
                    <a:pt x="80772" y="0"/>
                  </a:lnTo>
                  <a:lnTo>
                    <a:pt x="3020567" y="0"/>
                  </a:lnTo>
                  <a:lnTo>
                    <a:pt x="3051595" y="6405"/>
                  </a:lnTo>
                  <a:lnTo>
                    <a:pt x="3076765" y="23812"/>
                  </a:lnTo>
                  <a:lnTo>
                    <a:pt x="3093648" y="49506"/>
                  </a:lnTo>
                  <a:lnTo>
                    <a:pt x="3099816" y="80772"/>
                  </a:lnTo>
                  <a:lnTo>
                    <a:pt x="3099816" y="993647"/>
                  </a:lnTo>
                  <a:lnTo>
                    <a:pt x="3093648" y="1024913"/>
                  </a:lnTo>
                  <a:lnTo>
                    <a:pt x="3076765" y="1050607"/>
                  </a:lnTo>
                  <a:lnTo>
                    <a:pt x="3051595" y="1068014"/>
                  </a:lnTo>
                  <a:lnTo>
                    <a:pt x="3020567" y="1074420"/>
                  </a:lnTo>
                  <a:lnTo>
                    <a:pt x="80772" y="1074420"/>
                  </a:lnTo>
                  <a:lnTo>
                    <a:pt x="49506" y="1068014"/>
                  </a:lnTo>
                  <a:lnTo>
                    <a:pt x="23812" y="1050607"/>
                  </a:lnTo>
                  <a:lnTo>
                    <a:pt x="6405" y="1024913"/>
                  </a:lnTo>
                  <a:lnTo>
                    <a:pt x="0" y="993647"/>
                  </a:lnTo>
                  <a:lnTo>
                    <a:pt x="0" y="80772"/>
                  </a:lnTo>
                  <a:close/>
                </a:path>
              </a:pathLst>
            </a:custGeom>
            <a:ln w="16764">
              <a:solidFill>
                <a:srgbClr val="93AFA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779520" y="5123687"/>
              <a:ext cx="67310" cy="1073150"/>
            </a:xfrm>
            <a:custGeom>
              <a:avLst/>
              <a:gdLst/>
              <a:ahLst/>
              <a:cxnLst/>
              <a:rect l="l" t="t" r="r" b="b"/>
              <a:pathLst>
                <a:path w="67310" h="1073150">
                  <a:moveTo>
                    <a:pt x="33528" y="1072896"/>
                  </a:moveTo>
                  <a:lnTo>
                    <a:pt x="20574" y="1070467"/>
                  </a:lnTo>
                  <a:lnTo>
                    <a:pt x="9906" y="1063752"/>
                  </a:lnTo>
                  <a:lnTo>
                    <a:pt x="2667" y="1053607"/>
                  </a:lnTo>
                  <a:lnTo>
                    <a:pt x="0" y="1040892"/>
                  </a:lnTo>
                  <a:lnTo>
                    <a:pt x="0" y="33528"/>
                  </a:lnTo>
                  <a:lnTo>
                    <a:pt x="2667" y="20574"/>
                  </a:lnTo>
                  <a:lnTo>
                    <a:pt x="9906" y="9906"/>
                  </a:lnTo>
                  <a:lnTo>
                    <a:pt x="20574" y="2667"/>
                  </a:lnTo>
                  <a:lnTo>
                    <a:pt x="33528" y="0"/>
                  </a:lnTo>
                  <a:lnTo>
                    <a:pt x="46482" y="2667"/>
                  </a:lnTo>
                  <a:lnTo>
                    <a:pt x="57150" y="9906"/>
                  </a:lnTo>
                  <a:lnTo>
                    <a:pt x="64389" y="20574"/>
                  </a:lnTo>
                  <a:lnTo>
                    <a:pt x="67056" y="33528"/>
                  </a:lnTo>
                  <a:lnTo>
                    <a:pt x="67056" y="1040892"/>
                  </a:lnTo>
                  <a:lnTo>
                    <a:pt x="64389" y="1053607"/>
                  </a:lnTo>
                  <a:lnTo>
                    <a:pt x="57150" y="1063752"/>
                  </a:lnTo>
                  <a:lnTo>
                    <a:pt x="46482" y="1070467"/>
                  </a:lnTo>
                  <a:lnTo>
                    <a:pt x="33528" y="1072896"/>
                  </a:lnTo>
                  <a:close/>
                </a:path>
              </a:pathLst>
            </a:custGeom>
            <a:solidFill>
              <a:srgbClr val="93AF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3967954" y="5240497"/>
            <a:ext cx="2779395" cy="81406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60" dirty="0">
                <a:solidFill>
                  <a:srgbClr val="2A2D3B"/>
                </a:solidFill>
                <a:latin typeface="Cambria"/>
                <a:cs typeface="Cambria"/>
              </a:rPr>
              <a:t>Charges</a:t>
            </a:r>
            <a:endParaRPr sz="1100">
              <a:latin typeface="Cambria"/>
              <a:cs typeface="Cambria"/>
            </a:endParaRPr>
          </a:p>
          <a:p>
            <a:pPr marL="12700" marR="5080">
              <a:lnSpc>
                <a:spcPct val="135600"/>
              </a:lnSpc>
              <a:spcBef>
                <a:spcPts val="465"/>
              </a:spcBef>
            </a:pPr>
            <a:r>
              <a:rPr sz="900" spc="10" dirty="0">
                <a:solidFill>
                  <a:srgbClr val="2A2D3B"/>
                </a:solidFill>
                <a:latin typeface="Microsoft Sans Serif"/>
                <a:cs typeface="Microsoft Sans Serif"/>
              </a:rPr>
              <a:t>IDN</a:t>
            </a:r>
            <a:r>
              <a:rPr sz="900" spc="6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spc="10" dirty="0">
                <a:solidFill>
                  <a:srgbClr val="2A2D3B"/>
                </a:solidFill>
                <a:latin typeface="Microsoft Sans Serif"/>
                <a:cs typeface="Microsoft Sans Serif"/>
              </a:rPr>
              <a:t>est</a:t>
            </a:r>
            <a:r>
              <a:rPr sz="900" spc="3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spc="10" dirty="0">
                <a:solidFill>
                  <a:srgbClr val="2A2D3B"/>
                </a:solidFill>
                <a:latin typeface="Microsoft Sans Serif"/>
                <a:cs typeface="Microsoft Sans Serif"/>
              </a:rPr>
              <a:t>dans</a:t>
            </a:r>
            <a:r>
              <a:rPr sz="900" spc="5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spc="10" dirty="0">
                <a:solidFill>
                  <a:srgbClr val="2A2D3B"/>
                </a:solidFill>
                <a:latin typeface="Microsoft Sans Serif"/>
                <a:cs typeface="Microsoft Sans Serif"/>
              </a:rPr>
              <a:t>l’obligation</a:t>
            </a:r>
            <a:r>
              <a:rPr sz="900" spc="3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spc="10" dirty="0">
                <a:solidFill>
                  <a:srgbClr val="2A2D3B"/>
                </a:solidFill>
                <a:latin typeface="Microsoft Sans Serif"/>
                <a:cs typeface="Microsoft Sans Serif"/>
              </a:rPr>
              <a:t>d’adater</a:t>
            </a:r>
            <a:r>
              <a:rPr sz="900" spc="4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ses</a:t>
            </a:r>
            <a:r>
              <a:rPr sz="900" spc="5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A2D3B"/>
                </a:solidFill>
                <a:latin typeface="Microsoft Sans Serif"/>
                <a:cs typeface="Microsoft Sans Serif"/>
              </a:rPr>
              <a:t>dépenses,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comme</a:t>
            </a:r>
            <a:r>
              <a:rPr sz="900" spc="16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ses</a:t>
            </a:r>
            <a:r>
              <a:rPr sz="900" spc="20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projets</a:t>
            </a:r>
            <a:r>
              <a:rPr sz="900" spc="16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de</a:t>
            </a:r>
            <a:r>
              <a:rPr sz="900" spc="17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communications</a:t>
            </a:r>
            <a:r>
              <a:rPr sz="900" spc="14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en</a:t>
            </a:r>
            <a:r>
              <a:rPr sz="900" spc="18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A2D3B"/>
                </a:solidFill>
                <a:latin typeface="Microsoft Sans Serif"/>
                <a:cs typeface="Microsoft Sans Serif"/>
              </a:rPr>
              <a:t>fonction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des</a:t>
            </a:r>
            <a:r>
              <a:rPr sz="900" spc="8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dons</a:t>
            </a:r>
            <a:r>
              <a:rPr sz="900" spc="7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qu’elle</a:t>
            </a:r>
            <a:r>
              <a:rPr sz="900" spc="6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A2D3B"/>
                </a:solidFill>
                <a:latin typeface="Microsoft Sans Serif"/>
                <a:cs typeface="Microsoft Sans Serif"/>
              </a:rPr>
              <a:t>reçoit.</a:t>
            </a:r>
            <a:endParaRPr sz="900">
              <a:latin typeface="Microsoft Sans Serif"/>
              <a:cs typeface="Microsoft Sans Serif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6995159" y="5115306"/>
            <a:ext cx="3125470" cy="1089660"/>
            <a:chOff x="6995159" y="5115306"/>
            <a:chExt cx="3125470" cy="1089660"/>
          </a:xfrm>
        </p:grpSpPr>
        <p:sp>
          <p:nvSpPr>
            <p:cNvPr id="28" name="object 28"/>
            <p:cNvSpPr/>
            <p:nvPr/>
          </p:nvSpPr>
          <p:spPr>
            <a:xfrm>
              <a:off x="7011923" y="5123688"/>
              <a:ext cx="3100070" cy="1073150"/>
            </a:xfrm>
            <a:custGeom>
              <a:avLst/>
              <a:gdLst/>
              <a:ahLst/>
              <a:cxnLst/>
              <a:rect l="l" t="t" r="r" b="b"/>
              <a:pathLst>
                <a:path w="3100070" h="1073150">
                  <a:moveTo>
                    <a:pt x="3020567" y="1072896"/>
                  </a:moveTo>
                  <a:lnTo>
                    <a:pt x="80772" y="1072896"/>
                  </a:lnTo>
                  <a:lnTo>
                    <a:pt x="49506" y="1066728"/>
                  </a:lnTo>
                  <a:lnTo>
                    <a:pt x="23812" y="1049845"/>
                  </a:lnTo>
                  <a:lnTo>
                    <a:pt x="6405" y="1024675"/>
                  </a:lnTo>
                  <a:lnTo>
                    <a:pt x="0" y="993647"/>
                  </a:lnTo>
                  <a:lnTo>
                    <a:pt x="0" y="80772"/>
                  </a:lnTo>
                  <a:lnTo>
                    <a:pt x="6405" y="49506"/>
                  </a:lnTo>
                  <a:lnTo>
                    <a:pt x="23812" y="23812"/>
                  </a:lnTo>
                  <a:lnTo>
                    <a:pt x="49506" y="6405"/>
                  </a:lnTo>
                  <a:lnTo>
                    <a:pt x="80772" y="0"/>
                  </a:lnTo>
                  <a:lnTo>
                    <a:pt x="3020567" y="0"/>
                  </a:lnTo>
                  <a:lnTo>
                    <a:pt x="3051595" y="6405"/>
                  </a:lnTo>
                  <a:lnTo>
                    <a:pt x="3076765" y="23812"/>
                  </a:lnTo>
                  <a:lnTo>
                    <a:pt x="3093648" y="49506"/>
                  </a:lnTo>
                  <a:lnTo>
                    <a:pt x="3099816" y="80772"/>
                  </a:lnTo>
                  <a:lnTo>
                    <a:pt x="3099816" y="993647"/>
                  </a:lnTo>
                  <a:lnTo>
                    <a:pt x="3093648" y="1024675"/>
                  </a:lnTo>
                  <a:lnTo>
                    <a:pt x="3076765" y="1049845"/>
                  </a:lnTo>
                  <a:lnTo>
                    <a:pt x="3051595" y="1066728"/>
                  </a:lnTo>
                  <a:lnTo>
                    <a:pt x="3020567" y="1072896"/>
                  </a:lnTo>
                  <a:close/>
                </a:path>
              </a:pathLst>
            </a:custGeom>
            <a:solidFill>
              <a:srgbClr val="E6ED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011923" y="5123688"/>
              <a:ext cx="3100070" cy="1073150"/>
            </a:xfrm>
            <a:custGeom>
              <a:avLst/>
              <a:gdLst/>
              <a:ahLst/>
              <a:cxnLst/>
              <a:rect l="l" t="t" r="r" b="b"/>
              <a:pathLst>
                <a:path w="3100070" h="1073150">
                  <a:moveTo>
                    <a:pt x="0" y="80772"/>
                  </a:moveTo>
                  <a:lnTo>
                    <a:pt x="6405" y="49506"/>
                  </a:lnTo>
                  <a:lnTo>
                    <a:pt x="23812" y="23812"/>
                  </a:lnTo>
                  <a:lnTo>
                    <a:pt x="49506" y="6405"/>
                  </a:lnTo>
                  <a:lnTo>
                    <a:pt x="80772" y="0"/>
                  </a:lnTo>
                  <a:lnTo>
                    <a:pt x="3020567" y="0"/>
                  </a:lnTo>
                  <a:lnTo>
                    <a:pt x="3051595" y="6405"/>
                  </a:lnTo>
                  <a:lnTo>
                    <a:pt x="3076765" y="23812"/>
                  </a:lnTo>
                  <a:lnTo>
                    <a:pt x="3093648" y="49506"/>
                  </a:lnTo>
                  <a:lnTo>
                    <a:pt x="3099816" y="80772"/>
                  </a:lnTo>
                  <a:lnTo>
                    <a:pt x="3099816" y="993647"/>
                  </a:lnTo>
                  <a:lnTo>
                    <a:pt x="3093648" y="1024675"/>
                  </a:lnTo>
                  <a:lnTo>
                    <a:pt x="3076765" y="1049845"/>
                  </a:lnTo>
                  <a:lnTo>
                    <a:pt x="3051595" y="1066728"/>
                  </a:lnTo>
                  <a:lnTo>
                    <a:pt x="3020567" y="1072896"/>
                  </a:lnTo>
                  <a:lnTo>
                    <a:pt x="80772" y="1072896"/>
                  </a:lnTo>
                  <a:lnTo>
                    <a:pt x="49506" y="1066728"/>
                  </a:lnTo>
                  <a:lnTo>
                    <a:pt x="23812" y="1049845"/>
                  </a:lnTo>
                  <a:lnTo>
                    <a:pt x="6405" y="1024675"/>
                  </a:lnTo>
                  <a:lnTo>
                    <a:pt x="0" y="993647"/>
                  </a:lnTo>
                  <a:lnTo>
                    <a:pt x="0" y="80772"/>
                  </a:lnTo>
                  <a:close/>
                </a:path>
              </a:pathLst>
            </a:custGeom>
            <a:ln w="16764">
              <a:solidFill>
                <a:srgbClr val="B8CAC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995159" y="5123688"/>
              <a:ext cx="67310" cy="1073150"/>
            </a:xfrm>
            <a:custGeom>
              <a:avLst/>
              <a:gdLst/>
              <a:ahLst/>
              <a:cxnLst/>
              <a:rect l="l" t="t" r="r" b="b"/>
              <a:pathLst>
                <a:path w="67309" h="1073150">
                  <a:moveTo>
                    <a:pt x="33528" y="1072896"/>
                  </a:moveTo>
                  <a:lnTo>
                    <a:pt x="20574" y="1070467"/>
                  </a:lnTo>
                  <a:lnTo>
                    <a:pt x="9906" y="1063752"/>
                  </a:lnTo>
                  <a:lnTo>
                    <a:pt x="2667" y="1053607"/>
                  </a:lnTo>
                  <a:lnTo>
                    <a:pt x="0" y="1040892"/>
                  </a:lnTo>
                  <a:lnTo>
                    <a:pt x="0" y="33528"/>
                  </a:lnTo>
                  <a:lnTo>
                    <a:pt x="2667" y="20574"/>
                  </a:lnTo>
                  <a:lnTo>
                    <a:pt x="9906" y="9906"/>
                  </a:lnTo>
                  <a:lnTo>
                    <a:pt x="20574" y="2667"/>
                  </a:lnTo>
                  <a:lnTo>
                    <a:pt x="33528" y="0"/>
                  </a:lnTo>
                  <a:lnTo>
                    <a:pt x="46482" y="2667"/>
                  </a:lnTo>
                  <a:lnTo>
                    <a:pt x="57150" y="9906"/>
                  </a:lnTo>
                  <a:lnTo>
                    <a:pt x="64389" y="20574"/>
                  </a:lnTo>
                  <a:lnTo>
                    <a:pt x="67056" y="33528"/>
                  </a:lnTo>
                  <a:lnTo>
                    <a:pt x="67056" y="1040892"/>
                  </a:lnTo>
                  <a:lnTo>
                    <a:pt x="64389" y="1053607"/>
                  </a:lnTo>
                  <a:lnTo>
                    <a:pt x="57150" y="1063752"/>
                  </a:lnTo>
                  <a:lnTo>
                    <a:pt x="46482" y="1070467"/>
                  </a:lnTo>
                  <a:lnTo>
                    <a:pt x="33528" y="1072896"/>
                  </a:lnTo>
                  <a:close/>
                </a:path>
              </a:pathLst>
            </a:custGeom>
            <a:solidFill>
              <a:srgbClr val="93AF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7183528" y="5240497"/>
            <a:ext cx="2560320" cy="6280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40" dirty="0">
                <a:solidFill>
                  <a:srgbClr val="2A2D3B"/>
                </a:solidFill>
                <a:latin typeface="Cambria"/>
                <a:cs typeface="Cambria"/>
              </a:rPr>
              <a:t>Résultat</a:t>
            </a:r>
            <a:endParaRPr sz="1100" dirty="0">
              <a:latin typeface="Cambria"/>
              <a:cs typeface="Cambria"/>
            </a:endParaRPr>
          </a:p>
          <a:p>
            <a:pPr marL="12700" marR="5080">
              <a:lnSpc>
                <a:spcPct val="135600"/>
              </a:lnSpc>
              <a:spcBef>
                <a:spcPts val="465"/>
              </a:spcBef>
            </a:pPr>
            <a:r>
              <a:rPr sz="900" spc="10" dirty="0">
                <a:solidFill>
                  <a:srgbClr val="2A2D3B"/>
                </a:solidFill>
                <a:latin typeface="Microsoft Sans Serif"/>
                <a:cs typeface="Microsoft Sans Serif"/>
              </a:rPr>
              <a:t>Le</a:t>
            </a:r>
            <a:r>
              <a:rPr sz="900" spc="4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spc="20" dirty="0">
                <a:solidFill>
                  <a:srgbClr val="2A2D3B"/>
                </a:solidFill>
                <a:latin typeface="Microsoft Sans Serif"/>
                <a:cs typeface="Microsoft Sans Serif"/>
              </a:rPr>
              <a:t>résultat</a:t>
            </a:r>
            <a:r>
              <a:rPr sz="900" spc="4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spc="20" dirty="0">
                <a:solidFill>
                  <a:srgbClr val="2A2D3B"/>
                </a:solidFill>
                <a:latin typeface="Microsoft Sans Serif"/>
                <a:cs typeface="Microsoft Sans Serif"/>
              </a:rPr>
              <a:t>est globalement</a:t>
            </a:r>
            <a:r>
              <a:rPr sz="90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spc="20" dirty="0">
                <a:solidFill>
                  <a:srgbClr val="2A2D3B"/>
                </a:solidFill>
                <a:latin typeface="Microsoft Sans Serif"/>
                <a:cs typeface="Microsoft Sans Serif"/>
              </a:rPr>
              <a:t>à</a:t>
            </a:r>
            <a:r>
              <a:rPr sz="900" spc="4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spc="20" dirty="0">
                <a:solidFill>
                  <a:srgbClr val="2A2D3B"/>
                </a:solidFill>
                <a:latin typeface="Microsoft Sans Serif"/>
                <a:cs typeface="Microsoft Sans Serif"/>
              </a:rPr>
              <a:t>l’équilibre</a:t>
            </a:r>
            <a:r>
              <a:rPr sz="900" spc="1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900" spc="-10" dirty="0">
                <a:solidFill>
                  <a:srgbClr val="2A2D3B"/>
                </a:solidFill>
                <a:latin typeface="Microsoft Sans Serif"/>
                <a:cs typeface="Microsoft Sans Serif"/>
              </a:rPr>
              <a:t>chaque </a:t>
            </a:r>
            <a:r>
              <a:rPr sz="900" spc="-10" dirty="0" err="1">
                <a:solidFill>
                  <a:srgbClr val="2A2D3B"/>
                </a:solidFill>
                <a:latin typeface="Microsoft Sans Serif"/>
                <a:cs typeface="Microsoft Sans Serif"/>
              </a:rPr>
              <a:t>année</a:t>
            </a:r>
            <a:r>
              <a:rPr sz="900" spc="-10" dirty="0">
                <a:solidFill>
                  <a:srgbClr val="2A2D3B"/>
                </a:solidFill>
                <a:latin typeface="Microsoft Sans Serif"/>
                <a:cs typeface="Microsoft Sans Serif"/>
              </a:rPr>
              <a:t>.</a:t>
            </a:r>
            <a:r>
              <a:rPr lang="fr-FR" sz="900" spc="-10" dirty="0">
                <a:solidFill>
                  <a:srgbClr val="2A2D3B"/>
                </a:solidFill>
                <a:latin typeface="Microsoft Sans Serif"/>
                <a:cs typeface="Microsoft Sans Serif"/>
              </a:rPr>
              <a:t> Augmentation cette année</a:t>
            </a:r>
            <a:endParaRPr sz="900" dirty="0">
              <a:latin typeface="Microsoft Sans Serif"/>
              <a:cs typeface="Microsoft Sans Serif"/>
            </a:endParaRPr>
          </a:p>
        </p:txBody>
      </p: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graphicFrame>
        <p:nvGraphicFramePr>
          <p:cNvPr id="34" name="Objet 33">
            <a:extLst>
              <a:ext uri="{FF2B5EF4-FFF2-40B4-BE49-F238E27FC236}">
                <a16:creationId xmlns:a16="http://schemas.microsoft.com/office/drawing/2014/main" id="{E2EFE730-06EC-5AE6-FAAE-18B11E8B34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2508705"/>
              </p:ext>
            </p:extLst>
          </p:nvPr>
        </p:nvGraphicFramePr>
        <p:xfrm>
          <a:off x="1079500" y="2212626"/>
          <a:ext cx="7991475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7991511" imgH="1533454" progId="Excel.Sheet.12">
                  <p:embed/>
                </p:oleObj>
              </mc:Choice>
              <mc:Fallback>
                <p:oleObj name="Worksheet" r:id="rId3" imgW="7991511" imgH="1533454" progId="Excel.Sheet.12">
                  <p:embed/>
                  <p:pic>
                    <p:nvPicPr>
                      <p:cNvPr id="34" name="Objet 33">
                        <a:extLst>
                          <a:ext uri="{FF2B5EF4-FFF2-40B4-BE49-F238E27FC236}">
                            <a16:creationId xmlns:a16="http://schemas.microsoft.com/office/drawing/2014/main" id="{E2EFE730-06EC-5AE6-FAAE-18B11E8B34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9500" y="2212626"/>
                        <a:ext cx="7991475" cy="1533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86154" y="1134909"/>
            <a:ext cx="238315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105" dirty="0">
                <a:solidFill>
                  <a:srgbClr val="3F5652"/>
                </a:solidFill>
                <a:latin typeface="Arial Black"/>
                <a:cs typeface="Arial Black"/>
              </a:rPr>
              <a:t>Assemblée</a:t>
            </a:r>
            <a:r>
              <a:rPr sz="1450" spc="-85" dirty="0">
                <a:solidFill>
                  <a:srgbClr val="3F5652"/>
                </a:solidFill>
                <a:latin typeface="Arial Black"/>
                <a:cs typeface="Arial Black"/>
              </a:rPr>
              <a:t> Générale</a:t>
            </a:r>
            <a:r>
              <a:rPr sz="1450" spc="-50" dirty="0">
                <a:solidFill>
                  <a:srgbClr val="3F5652"/>
                </a:solidFill>
                <a:latin typeface="Arial Black"/>
                <a:cs typeface="Arial Black"/>
              </a:rPr>
              <a:t> </a:t>
            </a:r>
            <a:r>
              <a:rPr sz="1450" spc="-80" dirty="0">
                <a:solidFill>
                  <a:srgbClr val="3F5652"/>
                </a:solidFill>
                <a:latin typeface="Arial Black"/>
                <a:cs typeface="Arial Black"/>
              </a:rPr>
              <a:t>2025</a:t>
            </a:r>
            <a:endParaRPr sz="1450">
              <a:latin typeface="Arial Black"/>
              <a:cs typeface="Arial Black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88296" y="6451092"/>
            <a:ext cx="704088" cy="33527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0" dirty="0"/>
              <a:t>Répartition</a:t>
            </a:r>
            <a:r>
              <a:rPr spc="-70" dirty="0"/>
              <a:t> </a:t>
            </a:r>
            <a:r>
              <a:rPr spc="95" dirty="0"/>
              <a:t>des</a:t>
            </a:r>
            <a:r>
              <a:rPr spc="-15" dirty="0"/>
              <a:t> </a:t>
            </a:r>
            <a:r>
              <a:rPr spc="70" dirty="0"/>
              <a:t>Produits</a:t>
            </a:r>
            <a:r>
              <a:rPr spc="-55" dirty="0"/>
              <a:t> </a:t>
            </a:r>
            <a:r>
              <a:rPr spc="60" dirty="0"/>
              <a:t>d'Exploitation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196014" y="2511339"/>
            <a:ext cx="3665220" cy="763905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9"/>
              </a:spcBef>
            </a:pPr>
            <a:r>
              <a:rPr sz="1300" b="1" dirty="0">
                <a:solidFill>
                  <a:srgbClr val="54726D"/>
                </a:solidFill>
                <a:latin typeface="Cambria"/>
                <a:cs typeface="Cambria"/>
              </a:rPr>
              <a:t>Ressources</a:t>
            </a:r>
            <a:r>
              <a:rPr sz="1300" b="1" spc="25" dirty="0">
                <a:solidFill>
                  <a:srgbClr val="54726D"/>
                </a:solidFill>
                <a:latin typeface="Cambria"/>
                <a:cs typeface="Cambria"/>
              </a:rPr>
              <a:t> </a:t>
            </a:r>
            <a:r>
              <a:rPr sz="1300" b="1" spc="-90" dirty="0">
                <a:solidFill>
                  <a:srgbClr val="54726D"/>
                </a:solidFill>
                <a:latin typeface="Cambria"/>
                <a:cs typeface="Cambria"/>
              </a:rPr>
              <a:t>:</a:t>
            </a:r>
            <a:r>
              <a:rPr sz="1300" b="1" spc="60" dirty="0">
                <a:solidFill>
                  <a:srgbClr val="54726D"/>
                </a:solidFill>
                <a:latin typeface="Cambria"/>
                <a:cs typeface="Cambria"/>
              </a:rPr>
              <a:t> </a:t>
            </a:r>
            <a:r>
              <a:rPr sz="1300" b="1" spc="-10" dirty="0">
                <a:solidFill>
                  <a:srgbClr val="54726D"/>
                </a:solidFill>
                <a:latin typeface="Cambria"/>
                <a:cs typeface="Cambria"/>
              </a:rPr>
              <a:t>4</a:t>
            </a:r>
            <a:r>
              <a:rPr lang="fr-FR" sz="1300" b="1" spc="-10" dirty="0">
                <a:solidFill>
                  <a:srgbClr val="54726D"/>
                </a:solidFill>
                <a:latin typeface="Cambria"/>
                <a:cs typeface="Cambria"/>
              </a:rPr>
              <a:t>7 332</a:t>
            </a:r>
            <a:r>
              <a:rPr sz="1300" b="1" spc="10" dirty="0">
                <a:solidFill>
                  <a:srgbClr val="54726D"/>
                </a:solidFill>
                <a:latin typeface="Cambria"/>
                <a:cs typeface="Cambria"/>
              </a:rPr>
              <a:t> </a:t>
            </a:r>
            <a:r>
              <a:rPr sz="1300" b="1" spc="65" dirty="0">
                <a:solidFill>
                  <a:srgbClr val="54726D"/>
                </a:solidFill>
                <a:latin typeface="Cambria"/>
                <a:cs typeface="Cambria"/>
              </a:rPr>
              <a:t>€</a:t>
            </a:r>
            <a:endParaRPr sz="1300" dirty="0">
              <a:latin typeface="Cambria"/>
              <a:cs typeface="Cambria"/>
            </a:endParaRPr>
          </a:p>
          <a:p>
            <a:pPr marL="12700" marR="5080">
              <a:lnSpc>
                <a:spcPts val="1320"/>
              </a:lnSpc>
              <a:spcBef>
                <a:spcPts val="819"/>
              </a:spcBef>
            </a:pPr>
            <a:r>
              <a:rPr sz="1150" dirty="0">
                <a:solidFill>
                  <a:srgbClr val="2A2D3B"/>
                </a:solidFill>
                <a:latin typeface="Microsoft Sans Serif"/>
                <a:cs typeface="Microsoft Sans Serif"/>
              </a:rPr>
              <a:t>Provenant</a:t>
            </a:r>
            <a:r>
              <a:rPr sz="1150" spc="8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spc="45" dirty="0">
                <a:solidFill>
                  <a:srgbClr val="2A2D3B"/>
                </a:solidFill>
                <a:latin typeface="Microsoft Sans Serif"/>
                <a:cs typeface="Microsoft Sans Serif"/>
              </a:rPr>
              <a:t>principalement</a:t>
            </a:r>
            <a:r>
              <a:rPr sz="1150" spc="8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dirty="0">
                <a:solidFill>
                  <a:srgbClr val="2A2D3B"/>
                </a:solidFill>
                <a:latin typeface="Microsoft Sans Serif"/>
                <a:cs typeface="Microsoft Sans Serif"/>
              </a:rPr>
              <a:t>de</a:t>
            </a:r>
            <a:r>
              <a:rPr sz="1150" spc="7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dirty="0">
                <a:solidFill>
                  <a:srgbClr val="2A2D3B"/>
                </a:solidFill>
                <a:latin typeface="Microsoft Sans Serif"/>
                <a:cs typeface="Microsoft Sans Serif"/>
              </a:rPr>
              <a:t>la</a:t>
            </a:r>
            <a:r>
              <a:rPr sz="1150" spc="6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spc="60" dirty="0">
                <a:solidFill>
                  <a:srgbClr val="2A2D3B"/>
                </a:solidFill>
                <a:latin typeface="Microsoft Sans Serif"/>
                <a:cs typeface="Microsoft Sans Serif"/>
              </a:rPr>
              <a:t>foundation</a:t>
            </a:r>
            <a:r>
              <a:rPr sz="1150" spc="6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spc="-90" dirty="0">
                <a:solidFill>
                  <a:srgbClr val="2A2D3B"/>
                </a:solidFill>
                <a:latin typeface="Microsoft Sans Serif"/>
                <a:cs typeface="Microsoft Sans Serif"/>
              </a:rPr>
              <a:t>LC</a:t>
            </a:r>
            <a:r>
              <a:rPr sz="1150" spc="8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spc="-10" dirty="0">
                <a:solidFill>
                  <a:srgbClr val="2A2D3B"/>
                </a:solidFill>
                <a:latin typeface="Microsoft Sans Serif"/>
                <a:cs typeface="Microsoft Sans Serif"/>
              </a:rPr>
              <a:t>Meyer </a:t>
            </a:r>
            <a:r>
              <a:rPr sz="1150" spc="70" dirty="0">
                <a:solidFill>
                  <a:srgbClr val="2A2D3B"/>
                </a:solidFill>
                <a:latin typeface="Microsoft Sans Serif"/>
                <a:cs typeface="Microsoft Sans Serif"/>
              </a:rPr>
              <a:t>pour</a:t>
            </a:r>
            <a:r>
              <a:rPr sz="1150" spc="10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dirty="0">
                <a:solidFill>
                  <a:srgbClr val="2A2D3B"/>
                </a:solidFill>
                <a:latin typeface="Microsoft Sans Serif"/>
                <a:cs typeface="Microsoft Sans Serif"/>
              </a:rPr>
              <a:t>40K€</a:t>
            </a:r>
            <a:r>
              <a:rPr sz="1150" spc="10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dirty="0">
                <a:solidFill>
                  <a:srgbClr val="2A2D3B"/>
                </a:solidFill>
                <a:latin typeface="Microsoft Sans Serif"/>
                <a:cs typeface="Microsoft Sans Serif"/>
              </a:rPr>
              <a:t>et</a:t>
            </a:r>
            <a:r>
              <a:rPr sz="1150" spc="10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dirty="0">
                <a:solidFill>
                  <a:srgbClr val="2A2D3B"/>
                </a:solidFill>
                <a:latin typeface="Microsoft Sans Serif"/>
                <a:cs typeface="Microsoft Sans Serif"/>
              </a:rPr>
              <a:t>des</a:t>
            </a:r>
            <a:r>
              <a:rPr sz="1150" spc="10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dirty="0">
                <a:solidFill>
                  <a:srgbClr val="2A2D3B"/>
                </a:solidFill>
                <a:latin typeface="Microsoft Sans Serif"/>
                <a:cs typeface="Microsoft Sans Serif"/>
              </a:rPr>
              <a:t>dons</a:t>
            </a:r>
            <a:r>
              <a:rPr sz="1150" spc="9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dirty="0">
                <a:solidFill>
                  <a:srgbClr val="2A2D3B"/>
                </a:solidFill>
                <a:latin typeface="Microsoft Sans Serif"/>
                <a:cs typeface="Microsoft Sans Serif"/>
              </a:rPr>
              <a:t>manuels</a:t>
            </a:r>
            <a:r>
              <a:rPr sz="1150" spc="9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spc="75" dirty="0">
                <a:solidFill>
                  <a:srgbClr val="2A2D3B"/>
                </a:solidFill>
                <a:latin typeface="Microsoft Sans Serif"/>
                <a:cs typeface="Microsoft Sans Serif"/>
              </a:rPr>
              <a:t>pour</a:t>
            </a:r>
            <a:r>
              <a:rPr sz="1150" spc="7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lang="fr-FR" sz="1150" spc="-25" dirty="0">
                <a:solidFill>
                  <a:srgbClr val="2A2D3B"/>
                </a:solidFill>
                <a:latin typeface="Microsoft Sans Serif"/>
                <a:cs typeface="Microsoft Sans Serif"/>
              </a:rPr>
              <a:t>7</a:t>
            </a:r>
            <a:r>
              <a:rPr sz="1150" spc="-25" dirty="0">
                <a:solidFill>
                  <a:srgbClr val="2A2D3B"/>
                </a:solidFill>
                <a:latin typeface="Microsoft Sans Serif"/>
                <a:cs typeface="Microsoft Sans Serif"/>
              </a:rPr>
              <a:t>K€</a:t>
            </a:r>
            <a:endParaRPr sz="1150" dirty="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96014" y="3911584"/>
            <a:ext cx="3764915" cy="1010533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b="1" dirty="0">
                <a:solidFill>
                  <a:srgbClr val="54726D"/>
                </a:solidFill>
                <a:latin typeface="Cambria"/>
                <a:cs typeface="Cambria"/>
              </a:rPr>
              <a:t>Resultat</a:t>
            </a:r>
            <a:r>
              <a:rPr sz="1300" b="1" spc="-15" dirty="0">
                <a:solidFill>
                  <a:srgbClr val="54726D"/>
                </a:solidFill>
                <a:latin typeface="Cambria"/>
                <a:cs typeface="Cambria"/>
              </a:rPr>
              <a:t> </a:t>
            </a:r>
            <a:r>
              <a:rPr sz="1300" b="1" spc="-90" dirty="0">
                <a:solidFill>
                  <a:srgbClr val="54726D"/>
                </a:solidFill>
                <a:latin typeface="Cambria"/>
                <a:cs typeface="Cambria"/>
              </a:rPr>
              <a:t>:</a:t>
            </a:r>
            <a:r>
              <a:rPr sz="1300" b="1" spc="25" dirty="0">
                <a:solidFill>
                  <a:srgbClr val="54726D"/>
                </a:solidFill>
                <a:latin typeface="Cambria"/>
                <a:cs typeface="Cambria"/>
              </a:rPr>
              <a:t> </a:t>
            </a:r>
            <a:r>
              <a:rPr lang="fr-FR" sz="1300" b="1" spc="-80" dirty="0">
                <a:solidFill>
                  <a:srgbClr val="54726D"/>
                </a:solidFill>
                <a:latin typeface="Cambria"/>
                <a:cs typeface="Cambria"/>
              </a:rPr>
              <a:t>13 298</a:t>
            </a:r>
            <a:r>
              <a:rPr sz="1300" b="1" spc="-35" dirty="0">
                <a:solidFill>
                  <a:srgbClr val="54726D"/>
                </a:solidFill>
                <a:latin typeface="Cambria"/>
                <a:cs typeface="Cambria"/>
              </a:rPr>
              <a:t>€</a:t>
            </a:r>
            <a:r>
              <a:rPr sz="1300" b="1" spc="-20" dirty="0">
                <a:solidFill>
                  <a:srgbClr val="54726D"/>
                </a:solidFill>
                <a:latin typeface="Cambria"/>
                <a:cs typeface="Cambria"/>
              </a:rPr>
              <a:t> </a:t>
            </a:r>
            <a:r>
              <a:rPr sz="1300" b="1" dirty="0" err="1">
                <a:solidFill>
                  <a:srgbClr val="54726D"/>
                </a:solidFill>
                <a:latin typeface="Cambria"/>
                <a:cs typeface="Cambria"/>
              </a:rPr>
              <a:t>en</a:t>
            </a:r>
            <a:r>
              <a:rPr sz="1300" b="1" spc="5" dirty="0">
                <a:solidFill>
                  <a:srgbClr val="54726D"/>
                </a:solidFill>
                <a:latin typeface="Cambria"/>
                <a:cs typeface="Cambria"/>
              </a:rPr>
              <a:t> </a:t>
            </a:r>
            <a:r>
              <a:rPr sz="1300" b="1" spc="-20" dirty="0">
                <a:solidFill>
                  <a:srgbClr val="54726D"/>
                </a:solidFill>
                <a:latin typeface="Cambria"/>
                <a:cs typeface="Cambria"/>
              </a:rPr>
              <a:t>202</a:t>
            </a:r>
            <a:r>
              <a:rPr lang="fr-FR" sz="1300" b="1" spc="-20" dirty="0">
                <a:solidFill>
                  <a:srgbClr val="54726D"/>
                </a:solidFill>
                <a:latin typeface="Cambria"/>
                <a:cs typeface="Cambria"/>
              </a:rPr>
              <a:t>5</a:t>
            </a:r>
            <a:r>
              <a:rPr sz="1300" b="1" spc="-10" dirty="0">
                <a:solidFill>
                  <a:srgbClr val="54726D"/>
                </a:solidFill>
                <a:latin typeface="Cambria"/>
                <a:cs typeface="Cambria"/>
              </a:rPr>
              <a:t> </a:t>
            </a:r>
            <a:r>
              <a:rPr sz="1300" b="1" dirty="0" err="1">
                <a:solidFill>
                  <a:srgbClr val="54726D"/>
                </a:solidFill>
                <a:latin typeface="Cambria"/>
                <a:cs typeface="Cambria"/>
              </a:rPr>
              <a:t>contre</a:t>
            </a:r>
            <a:r>
              <a:rPr lang="fr-FR" sz="1300" b="1" spc="25" dirty="0">
                <a:solidFill>
                  <a:srgbClr val="54726D"/>
                </a:solidFill>
                <a:latin typeface="Cambria"/>
                <a:cs typeface="Cambria"/>
              </a:rPr>
              <a:t> </a:t>
            </a:r>
            <a:r>
              <a:rPr lang="fr-FR" sz="1300" b="1" spc="-80" dirty="0">
                <a:solidFill>
                  <a:srgbClr val="54726D"/>
                </a:solidFill>
                <a:latin typeface="Cambria"/>
                <a:cs typeface="Cambria"/>
              </a:rPr>
              <a:t>5</a:t>
            </a:r>
            <a:r>
              <a:rPr lang="fr-FR" sz="1300" b="1" spc="20" dirty="0">
                <a:solidFill>
                  <a:srgbClr val="54726D"/>
                </a:solidFill>
                <a:latin typeface="Cambria"/>
                <a:cs typeface="Cambria"/>
              </a:rPr>
              <a:t> </a:t>
            </a:r>
            <a:r>
              <a:rPr lang="fr-FR" sz="1300" b="1" spc="-35" dirty="0">
                <a:solidFill>
                  <a:srgbClr val="54726D"/>
                </a:solidFill>
                <a:latin typeface="Cambria"/>
                <a:cs typeface="Cambria"/>
              </a:rPr>
              <a:t>377€</a:t>
            </a:r>
            <a:r>
              <a:rPr lang="fr-FR" sz="1300" b="1" spc="-20" dirty="0">
                <a:solidFill>
                  <a:srgbClr val="54726D"/>
                </a:solidFill>
                <a:latin typeface="Cambria"/>
                <a:cs typeface="Cambria"/>
              </a:rPr>
              <a:t> </a:t>
            </a:r>
            <a:r>
              <a:rPr lang="fr-FR" sz="1300" b="1" dirty="0">
                <a:solidFill>
                  <a:srgbClr val="54726D"/>
                </a:solidFill>
                <a:latin typeface="Cambria"/>
                <a:cs typeface="Cambria"/>
              </a:rPr>
              <a:t>en</a:t>
            </a:r>
            <a:r>
              <a:rPr lang="fr-FR" sz="1300" b="1" spc="5" dirty="0">
                <a:solidFill>
                  <a:srgbClr val="54726D"/>
                </a:solidFill>
                <a:latin typeface="Cambria"/>
                <a:cs typeface="Cambria"/>
              </a:rPr>
              <a:t> </a:t>
            </a:r>
            <a:r>
              <a:rPr lang="fr-FR" sz="1300" b="1" spc="-20" dirty="0">
                <a:solidFill>
                  <a:srgbClr val="54726D"/>
                </a:solidFill>
                <a:latin typeface="Cambria"/>
                <a:cs typeface="Cambria"/>
              </a:rPr>
              <a:t>2024</a:t>
            </a:r>
            <a:r>
              <a:rPr lang="fr-FR" sz="1300" b="1" spc="-10" dirty="0">
                <a:solidFill>
                  <a:srgbClr val="54726D"/>
                </a:solidFill>
                <a:latin typeface="Cambria"/>
                <a:cs typeface="Cambria"/>
              </a:rPr>
              <a:t> </a:t>
            </a:r>
            <a:endParaRPr sz="1300" dirty="0">
              <a:latin typeface="Cambria"/>
              <a:cs typeface="Cambria"/>
            </a:endParaRPr>
          </a:p>
          <a:p>
            <a:pPr marL="12700" marR="5080">
              <a:lnSpc>
                <a:spcPts val="1320"/>
              </a:lnSpc>
              <a:spcBef>
                <a:spcPts val="960"/>
              </a:spcBef>
            </a:pPr>
            <a:r>
              <a:rPr sz="1150" dirty="0">
                <a:solidFill>
                  <a:srgbClr val="2A2D3B"/>
                </a:solidFill>
                <a:latin typeface="Microsoft Sans Serif"/>
                <a:cs typeface="Microsoft Sans Serif"/>
              </a:rPr>
              <a:t>L’association</a:t>
            </a:r>
            <a:r>
              <a:rPr sz="1150" spc="8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dirty="0">
                <a:solidFill>
                  <a:srgbClr val="2A2D3B"/>
                </a:solidFill>
                <a:latin typeface="Microsoft Sans Serif"/>
                <a:cs typeface="Microsoft Sans Serif"/>
              </a:rPr>
              <a:t>adapte</a:t>
            </a:r>
            <a:r>
              <a:rPr sz="1150" spc="8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dirty="0">
                <a:solidFill>
                  <a:srgbClr val="2A2D3B"/>
                </a:solidFill>
                <a:latin typeface="Microsoft Sans Serif"/>
                <a:cs typeface="Microsoft Sans Serif"/>
              </a:rPr>
              <a:t>ses</a:t>
            </a:r>
            <a:r>
              <a:rPr sz="1150" spc="9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dirty="0">
                <a:solidFill>
                  <a:srgbClr val="2A2D3B"/>
                </a:solidFill>
                <a:latin typeface="Microsoft Sans Serif"/>
                <a:cs typeface="Microsoft Sans Serif"/>
              </a:rPr>
              <a:t>dépenses</a:t>
            </a:r>
            <a:r>
              <a:rPr sz="1150" spc="12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spc="75" dirty="0">
                <a:solidFill>
                  <a:srgbClr val="2A2D3B"/>
                </a:solidFill>
                <a:latin typeface="Microsoft Sans Serif"/>
                <a:cs typeface="Microsoft Sans Serif"/>
              </a:rPr>
              <a:t>pour</a:t>
            </a:r>
            <a:r>
              <a:rPr sz="1150" spc="6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dirty="0">
                <a:solidFill>
                  <a:srgbClr val="2A2D3B"/>
                </a:solidFill>
                <a:latin typeface="Microsoft Sans Serif"/>
                <a:cs typeface="Microsoft Sans Serif"/>
              </a:rPr>
              <a:t>que</a:t>
            </a:r>
            <a:r>
              <a:rPr sz="1150" spc="8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dirty="0">
                <a:solidFill>
                  <a:srgbClr val="2A2D3B"/>
                </a:solidFill>
                <a:latin typeface="Microsoft Sans Serif"/>
                <a:cs typeface="Microsoft Sans Serif"/>
              </a:rPr>
              <a:t>le</a:t>
            </a:r>
            <a:r>
              <a:rPr sz="1150" spc="75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spc="-10" dirty="0">
                <a:solidFill>
                  <a:srgbClr val="2A2D3B"/>
                </a:solidFill>
                <a:latin typeface="Microsoft Sans Serif"/>
                <a:cs typeface="Microsoft Sans Serif"/>
              </a:rPr>
              <a:t>résultat </a:t>
            </a:r>
            <a:r>
              <a:rPr sz="1150" spc="10" dirty="0">
                <a:solidFill>
                  <a:srgbClr val="2A2D3B"/>
                </a:solidFill>
                <a:latin typeface="Microsoft Sans Serif"/>
                <a:cs typeface="Microsoft Sans Serif"/>
              </a:rPr>
              <a:t>soit</a:t>
            </a:r>
            <a:r>
              <a:rPr sz="1150" spc="10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spc="10" dirty="0">
                <a:solidFill>
                  <a:srgbClr val="2A2D3B"/>
                </a:solidFill>
                <a:latin typeface="Microsoft Sans Serif"/>
                <a:cs typeface="Microsoft Sans Serif"/>
              </a:rPr>
              <a:t>à</a:t>
            </a:r>
            <a:r>
              <a:rPr sz="1150" spc="10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spc="10" dirty="0">
                <a:solidFill>
                  <a:srgbClr val="2A2D3B"/>
                </a:solidFill>
                <a:latin typeface="Microsoft Sans Serif"/>
                <a:cs typeface="Microsoft Sans Serif"/>
              </a:rPr>
              <a:t>l’équilibre</a:t>
            </a:r>
            <a:r>
              <a:rPr sz="1150" spc="9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spc="10" dirty="0">
                <a:solidFill>
                  <a:srgbClr val="2A2D3B"/>
                </a:solidFill>
                <a:latin typeface="Microsoft Sans Serif"/>
                <a:cs typeface="Microsoft Sans Serif"/>
              </a:rPr>
              <a:t>chaque</a:t>
            </a:r>
            <a:r>
              <a:rPr sz="1150" spc="120" dirty="0">
                <a:solidFill>
                  <a:srgbClr val="2A2D3B"/>
                </a:solidFill>
                <a:latin typeface="Microsoft Sans Serif"/>
                <a:cs typeface="Microsoft Sans Serif"/>
              </a:rPr>
              <a:t> </a:t>
            </a:r>
            <a:r>
              <a:rPr sz="1150" spc="-10" dirty="0" err="1">
                <a:solidFill>
                  <a:srgbClr val="2A2D3B"/>
                </a:solidFill>
                <a:latin typeface="Microsoft Sans Serif"/>
                <a:cs typeface="Microsoft Sans Serif"/>
              </a:rPr>
              <a:t>année</a:t>
            </a:r>
            <a:r>
              <a:rPr sz="1150" spc="-10" dirty="0">
                <a:solidFill>
                  <a:srgbClr val="2A2D3B"/>
                </a:solidFill>
                <a:latin typeface="Microsoft Sans Serif"/>
                <a:cs typeface="Microsoft Sans Serif"/>
              </a:rPr>
              <a:t>.</a:t>
            </a:r>
            <a:r>
              <a:rPr lang="fr-FR" sz="1150" spc="-10" dirty="0">
                <a:solidFill>
                  <a:srgbClr val="2A2D3B"/>
                </a:solidFill>
                <a:latin typeface="Microsoft Sans Serif"/>
                <a:cs typeface="Microsoft Sans Serif"/>
              </a:rPr>
              <a:t> L’augmentation du résultat par rapport à 2024 vient de la diminution du poste frais de colloques, séminaires et conférence</a:t>
            </a:r>
            <a:endParaRPr sz="1150" dirty="0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857500" y="4631435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47243" y="47244"/>
                </a:moveTo>
                <a:lnTo>
                  <a:pt x="0" y="47244"/>
                </a:lnTo>
                <a:lnTo>
                  <a:pt x="0" y="0"/>
                </a:lnTo>
                <a:lnTo>
                  <a:pt x="47243" y="0"/>
                </a:lnTo>
                <a:lnTo>
                  <a:pt x="47243" y="47244"/>
                </a:lnTo>
                <a:close/>
              </a:path>
            </a:pathLst>
          </a:custGeom>
          <a:solidFill>
            <a:srgbClr val="FFE8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graphicFrame>
        <p:nvGraphicFramePr>
          <p:cNvPr id="30" name="Graphique 29">
            <a:extLst>
              <a:ext uri="{FF2B5EF4-FFF2-40B4-BE49-F238E27FC236}">
                <a16:creationId xmlns:a16="http://schemas.microsoft.com/office/drawing/2014/main" id="{93003883-23A8-18A4-800B-D166B7CEE7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3687658"/>
              </p:ext>
            </p:extLst>
          </p:nvPr>
        </p:nvGraphicFramePr>
        <p:xfrm>
          <a:off x="814721" y="2220277"/>
          <a:ext cx="498157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1" name="Objet 30">
            <a:extLst>
              <a:ext uri="{FF2B5EF4-FFF2-40B4-BE49-F238E27FC236}">
                <a16:creationId xmlns:a16="http://schemas.microsoft.com/office/drawing/2014/main" id="{204083BD-2553-4D43-38F9-BFDF49E171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327978"/>
              </p:ext>
            </p:extLst>
          </p:nvPr>
        </p:nvGraphicFramePr>
        <p:xfrm>
          <a:off x="1003300" y="5153025"/>
          <a:ext cx="49911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4991052" imgH="771525" progId="Excel.Sheet.12">
                  <p:embed/>
                </p:oleObj>
              </mc:Choice>
              <mc:Fallback>
                <p:oleObj name="Worksheet" r:id="rId4" imgW="4991052" imgH="771525" progId="Excel.Sheet.12">
                  <p:embed/>
                  <p:pic>
                    <p:nvPicPr>
                      <p:cNvPr id="31" name="Objet 30">
                        <a:extLst>
                          <a:ext uri="{FF2B5EF4-FFF2-40B4-BE49-F238E27FC236}">
                            <a16:creationId xmlns:a16="http://schemas.microsoft.com/office/drawing/2014/main" id="{204083BD-2553-4D43-38F9-BFDF49E171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03300" y="5153025"/>
                        <a:ext cx="49911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86154" y="1134909"/>
            <a:ext cx="238315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105" dirty="0">
                <a:solidFill>
                  <a:srgbClr val="3F5652"/>
                </a:solidFill>
                <a:latin typeface="Arial Black"/>
                <a:cs typeface="Arial Black"/>
              </a:rPr>
              <a:t>Assemblée</a:t>
            </a:r>
            <a:r>
              <a:rPr sz="1450" spc="-85" dirty="0">
                <a:solidFill>
                  <a:srgbClr val="3F5652"/>
                </a:solidFill>
                <a:latin typeface="Arial Black"/>
                <a:cs typeface="Arial Black"/>
              </a:rPr>
              <a:t> Générale</a:t>
            </a:r>
            <a:r>
              <a:rPr sz="1450" spc="-50" dirty="0">
                <a:solidFill>
                  <a:srgbClr val="3F5652"/>
                </a:solidFill>
                <a:latin typeface="Arial Black"/>
                <a:cs typeface="Arial Black"/>
              </a:rPr>
              <a:t> </a:t>
            </a:r>
            <a:r>
              <a:rPr sz="1450" spc="-80" dirty="0">
                <a:solidFill>
                  <a:srgbClr val="3F5652"/>
                </a:solidFill>
                <a:latin typeface="Arial Black"/>
                <a:cs typeface="Arial Black"/>
              </a:rPr>
              <a:t>2025</a:t>
            </a:r>
            <a:endParaRPr sz="1450">
              <a:latin typeface="Arial Black"/>
              <a:cs typeface="Arial Black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88296" y="6451092"/>
            <a:ext cx="704088" cy="33527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29995">
              <a:lnSpc>
                <a:spcPct val="100000"/>
              </a:lnSpc>
              <a:spcBef>
                <a:spcPts val="100"/>
              </a:spcBef>
            </a:pPr>
            <a:r>
              <a:rPr spc="120" dirty="0"/>
              <a:t>Charges</a:t>
            </a:r>
            <a:r>
              <a:rPr spc="-70" dirty="0"/>
              <a:t> </a:t>
            </a:r>
            <a:r>
              <a:rPr spc="85" dirty="0"/>
              <a:t>de</a:t>
            </a:r>
            <a:r>
              <a:rPr spc="-25" dirty="0"/>
              <a:t> </a:t>
            </a:r>
            <a:r>
              <a:rPr spc="95" dirty="0"/>
              <a:t>Fonctionnement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  <p:graphicFrame>
        <p:nvGraphicFramePr>
          <p:cNvPr id="8" name="Objet 7">
            <a:extLst>
              <a:ext uri="{FF2B5EF4-FFF2-40B4-BE49-F238E27FC236}">
                <a16:creationId xmlns:a16="http://schemas.microsoft.com/office/drawing/2014/main" id="{23BA6886-E016-459B-0BB2-4FF88208E4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589554"/>
              </p:ext>
            </p:extLst>
          </p:nvPr>
        </p:nvGraphicFramePr>
        <p:xfrm>
          <a:off x="969963" y="2441575"/>
          <a:ext cx="8753475" cy="2676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8753319" imgH="2676539" progId="Excel.Sheet.12">
                  <p:embed/>
                </p:oleObj>
              </mc:Choice>
              <mc:Fallback>
                <p:oleObj name="Worksheet" r:id="rId3" imgW="8753319" imgH="2676539" progId="Excel.Sheet.12">
                  <p:embed/>
                  <p:pic>
                    <p:nvPicPr>
                      <p:cNvPr id="8" name="Objet 7">
                        <a:extLst>
                          <a:ext uri="{FF2B5EF4-FFF2-40B4-BE49-F238E27FC236}">
                            <a16:creationId xmlns:a16="http://schemas.microsoft.com/office/drawing/2014/main" id="{23BA6886-E016-459B-0BB2-4FF88208E4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69963" y="2441575"/>
                        <a:ext cx="8753475" cy="2676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D5AAA-1F70-5CD6-439C-AFE5A7E66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110480B-658D-901F-2FFD-649AB058755C}"/>
              </a:ext>
            </a:extLst>
          </p:cNvPr>
          <p:cNvSpPr txBox="1"/>
          <p:nvPr/>
        </p:nvSpPr>
        <p:spPr>
          <a:xfrm>
            <a:off x="6586154" y="1134909"/>
            <a:ext cx="2383155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105" dirty="0">
                <a:solidFill>
                  <a:srgbClr val="3F5652"/>
                </a:solidFill>
                <a:latin typeface="Arial Black"/>
                <a:cs typeface="Arial Black"/>
              </a:rPr>
              <a:t>Assemblée</a:t>
            </a:r>
            <a:r>
              <a:rPr sz="1450" spc="-85" dirty="0">
                <a:solidFill>
                  <a:srgbClr val="3F5652"/>
                </a:solidFill>
                <a:latin typeface="Arial Black"/>
                <a:cs typeface="Arial Black"/>
              </a:rPr>
              <a:t> Générale</a:t>
            </a:r>
            <a:r>
              <a:rPr sz="1450" spc="-50" dirty="0">
                <a:solidFill>
                  <a:srgbClr val="3F5652"/>
                </a:solidFill>
                <a:latin typeface="Arial Black"/>
                <a:cs typeface="Arial Black"/>
              </a:rPr>
              <a:t> </a:t>
            </a:r>
            <a:r>
              <a:rPr sz="1450" spc="-80" dirty="0">
                <a:solidFill>
                  <a:srgbClr val="3F5652"/>
                </a:solidFill>
                <a:latin typeface="Arial Black"/>
                <a:cs typeface="Arial Black"/>
              </a:rPr>
              <a:t>2025</a:t>
            </a:r>
            <a:endParaRPr sz="1450">
              <a:latin typeface="Arial Black"/>
              <a:cs typeface="Arial Black"/>
            </a:endParaRPr>
          </a:p>
        </p:txBody>
      </p:sp>
      <p:pic>
        <p:nvPicPr>
          <p:cNvPr id="3" name="object 3">
            <a:extLst>
              <a:ext uri="{FF2B5EF4-FFF2-40B4-BE49-F238E27FC236}">
                <a16:creationId xmlns:a16="http://schemas.microsoft.com/office/drawing/2014/main" id="{777200D6-4460-76C6-923E-399DF2C8DB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88296" y="6451092"/>
            <a:ext cx="704088" cy="335279"/>
          </a:xfrm>
          <a:prstGeom prst="rect">
            <a:avLst/>
          </a:prstGeom>
        </p:spPr>
      </p:pic>
      <p:sp>
        <p:nvSpPr>
          <p:cNvPr id="4" name="object 4">
            <a:extLst>
              <a:ext uri="{FF2B5EF4-FFF2-40B4-BE49-F238E27FC236}">
                <a16:creationId xmlns:a16="http://schemas.microsoft.com/office/drawing/2014/main" id="{67838698-A1B2-EC47-A950-54F87A10746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29995">
              <a:lnSpc>
                <a:spcPct val="100000"/>
              </a:lnSpc>
              <a:spcBef>
                <a:spcPts val="100"/>
              </a:spcBef>
            </a:pPr>
            <a:r>
              <a:rPr lang="fr-FR" spc="120" dirty="0"/>
              <a:t>Salaire et Stages</a:t>
            </a:r>
            <a:endParaRPr spc="95" dirty="0"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05BD1F23-9130-A74B-D543-E0A55320795D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  <p:graphicFrame>
        <p:nvGraphicFramePr>
          <p:cNvPr id="5" name="Objet 4">
            <a:extLst>
              <a:ext uri="{FF2B5EF4-FFF2-40B4-BE49-F238E27FC236}">
                <a16:creationId xmlns:a16="http://schemas.microsoft.com/office/drawing/2014/main" id="{A6983C75-C83A-A3A0-AF60-F978A4CDCE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20856"/>
              </p:ext>
            </p:extLst>
          </p:nvPr>
        </p:nvGraphicFramePr>
        <p:xfrm>
          <a:off x="774700" y="2943225"/>
          <a:ext cx="875347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8753319" imgH="1152681" progId="Excel.Sheet.12">
                  <p:embed/>
                </p:oleObj>
              </mc:Choice>
              <mc:Fallback>
                <p:oleObj name="Worksheet" r:id="rId3" imgW="8753319" imgH="1152681" progId="Excel.Sheet.12">
                  <p:embed/>
                  <p:pic>
                    <p:nvPicPr>
                      <p:cNvPr id="5" name="Objet 4">
                        <a:extLst>
                          <a:ext uri="{FF2B5EF4-FFF2-40B4-BE49-F238E27FC236}">
                            <a16:creationId xmlns:a16="http://schemas.microsoft.com/office/drawing/2014/main" id="{A6983C75-C83A-A3A0-AF60-F978A4CDCE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4700" y="2943225"/>
                        <a:ext cx="8753475" cy="1152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2344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165</Words>
  <Application>Microsoft Office PowerPoint</Application>
  <PresentationFormat>Personnalisé</PresentationFormat>
  <Paragraphs>25</Paragraphs>
  <Slides>5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 Black</vt:lpstr>
      <vt:lpstr>Calibri</vt:lpstr>
      <vt:lpstr>Cambria</vt:lpstr>
      <vt:lpstr>Microsoft Sans Serif</vt:lpstr>
      <vt:lpstr>Tahoma</vt:lpstr>
      <vt:lpstr>Office Theme</vt:lpstr>
      <vt:lpstr>Worksheet</vt:lpstr>
      <vt:lpstr>Présentation des Comptes 2025</vt:lpstr>
      <vt:lpstr>Évolution du Compte de Résultat</vt:lpstr>
      <vt:lpstr>Répartition des Produits d'Exploitation</vt:lpstr>
      <vt:lpstr>Charges de Fonctionnement</vt:lpstr>
      <vt:lpstr>Salaire et Stages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Presentation-des-Comptes-2024.pptx</dc:title>
  <cp:lastModifiedBy>Laurence Tanguy - Cabinet TANGUY</cp:lastModifiedBy>
  <cp:revision>1</cp:revision>
  <dcterms:created xsi:type="dcterms:W3CDTF">2026-03-23T09:06:47Z</dcterms:created>
  <dcterms:modified xsi:type="dcterms:W3CDTF">2026-03-23T10:42:48Z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2025-12-09T00:00:00Z</vt:filetime>
  </property>
  <property fmtid="{D5CDD505-2E9C-101B-9397-08002B2CF9AE}" pid="3" name="LastSaved">
    <vt:filetime>2026-03-23T00:00:00Z</vt:filetime>
  </property>
  <property fmtid="{D5CDD505-2E9C-101B-9397-08002B2CF9AE}" pid="4" name="Producer">
    <vt:lpwstr>Microsoft: Print To PDF</vt:lpwstr>
  </property>
</Properties>
</file>